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1" r:id="rId2"/>
    <p:sldId id="32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309" r:id="rId16"/>
    <p:sldId id="308" r:id="rId17"/>
    <p:sldId id="303" r:id="rId18"/>
    <p:sldId id="304" r:id="rId19"/>
    <p:sldId id="305" r:id="rId20"/>
    <p:sldId id="306" r:id="rId21"/>
    <p:sldId id="307" r:id="rId22"/>
    <p:sldId id="314" r:id="rId23"/>
    <p:sldId id="310" r:id="rId24"/>
    <p:sldId id="313" r:id="rId25"/>
    <p:sldId id="315" r:id="rId26"/>
    <p:sldId id="316" r:id="rId27"/>
    <p:sldId id="317" r:id="rId28"/>
    <p:sldId id="322" r:id="rId29"/>
    <p:sldId id="318" r:id="rId30"/>
    <p:sldId id="319" r:id="rId31"/>
    <p:sldId id="312" r:id="rId32"/>
    <p:sldId id="323" r:id="rId33"/>
    <p:sldId id="320" r:id="rId34"/>
  </p:sldIdLst>
  <p:sldSz cx="9144000" cy="6858000" type="screen4x3"/>
  <p:notesSz cx="6831013" cy="93964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sz="3200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3200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3200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3200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3200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accent2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9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4" autoAdjust="0"/>
    <p:restoredTop sz="90929"/>
  </p:normalViewPr>
  <p:slideViewPr>
    <p:cSldViewPr>
      <p:cViewPr varScale="1">
        <p:scale>
          <a:sx n="101" d="100"/>
          <a:sy n="101" d="100"/>
        </p:scale>
        <p:origin x="16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59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7.wmf"/><Relationship Id="rId7" Type="http://schemas.openxmlformats.org/officeDocument/2006/relationships/image" Target="../media/image50.wmf"/><Relationship Id="rId2" Type="http://schemas.openxmlformats.org/officeDocument/2006/relationships/image" Target="../media/image42.wmf"/><Relationship Id="rId1" Type="http://schemas.openxmlformats.org/officeDocument/2006/relationships/image" Target="../media/image46.wmf"/><Relationship Id="rId6" Type="http://schemas.openxmlformats.org/officeDocument/2006/relationships/image" Target="../media/image49.wmf"/><Relationship Id="rId5" Type="http://schemas.openxmlformats.org/officeDocument/2006/relationships/image" Target="../media/image33.wmf"/><Relationship Id="rId4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0.wmf"/><Relationship Id="rId2" Type="http://schemas.openxmlformats.org/officeDocument/2006/relationships/image" Target="../media/image42.wmf"/><Relationship Id="rId1" Type="http://schemas.openxmlformats.org/officeDocument/2006/relationships/image" Target="../media/image46.wmf"/><Relationship Id="rId6" Type="http://schemas.openxmlformats.org/officeDocument/2006/relationships/image" Target="../media/image49.wmf"/><Relationship Id="rId5" Type="http://schemas.openxmlformats.org/officeDocument/2006/relationships/image" Target="../media/image33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33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8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44.wmf"/><Relationship Id="rId11" Type="http://schemas.openxmlformats.org/officeDocument/2006/relationships/image" Target="../media/image63.wmf"/><Relationship Id="rId5" Type="http://schemas.openxmlformats.org/officeDocument/2006/relationships/image" Target="../media/image47.wmf"/><Relationship Id="rId10" Type="http://schemas.openxmlformats.org/officeDocument/2006/relationships/image" Target="../media/image62.wmf"/><Relationship Id="rId4" Type="http://schemas.openxmlformats.org/officeDocument/2006/relationships/image" Target="../media/image42.wmf"/><Relationship Id="rId9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5.wmf"/><Relationship Id="rId1" Type="http://schemas.openxmlformats.org/officeDocument/2006/relationships/image" Target="../media/image6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926513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4A715CB-6F05-404A-8CC3-1C039E02E7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680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4050"/>
            <a:ext cx="5008563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926513"/>
            <a:ext cx="2960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8BF7320C-D373-4388-B149-B52B9CA243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320C-D373-4388-B149-B52B9CA2431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67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8337A-0CEB-4E24-9AD2-F69F575AB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23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51294-FBB5-4705-BA5E-C8FB062117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53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D006D-3E5B-4A73-BC96-C263428DC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69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82EF9-D20C-4E17-B547-A7859393A8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63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2506-8A4D-4241-8F03-DA1BC4FFF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03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48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48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8E40A-88CB-4420-8565-80580FF5F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92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E3DF7-A772-4209-A2C7-E2D41FAF9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33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72889-563B-42B2-ABF8-B43D5B751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28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7DD59-F5AA-461D-B62B-80D37C415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03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30FD4-A398-4861-A83A-E2D3C9FEBF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11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D79D0-CA1C-43A9-975C-70700B4CC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1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DDBC8ED3-FCEB-4E14-9640-8D23C311B7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image" Target="../media/image46.wmf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1.wmf"/><Relationship Id="rId26" Type="http://schemas.openxmlformats.org/officeDocument/2006/relationships/oleObject" Target="../embeddings/oleObject66.bin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58.bin"/><Relationship Id="rId25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5.bin"/><Relationship Id="rId24" Type="http://schemas.openxmlformats.org/officeDocument/2006/relationships/oleObject" Target="../embeddings/oleObject64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3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49.wmf"/><Relationship Id="rId22" Type="http://schemas.openxmlformats.org/officeDocument/2006/relationships/oleObject" Target="../embeddings/oleObject6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5.bin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oleObject" Target="../embeddings/oleObject77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53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9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49.wmf"/><Relationship Id="rId22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52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60.wmf"/><Relationship Id="rId26" Type="http://schemas.openxmlformats.org/officeDocument/2006/relationships/image" Target="../media/image63.wmf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94.bin"/><Relationship Id="rId25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wmf"/><Relationship Id="rId20" Type="http://schemas.openxmlformats.org/officeDocument/2006/relationships/oleObject" Target="../embeddings/oleObject96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91.bin"/><Relationship Id="rId24" Type="http://schemas.openxmlformats.org/officeDocument/2006/relationships/image" Target="../media/image62.wmf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8.bin"/><Relationship Id="rId28" Type="http://schemas.openxmlformats.org/officeDocument/2006/relationships/image" Target="../media/image64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95.bin"/><Relationship Id="rId4" Type="http://schemas.openxmlformats.org/officeDocument/2006/relationships/image" Target="../media/image56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44.wmf"/><Relationship Id="rId22" Type="http://schemas.openxmlformats.org/officeDocument/2006/relationships/image" Target="../media/image61.wmf"/><Relationship Id="rId27" Type="http://schemas.openxmlformats.org/officeDocument/2006/relationships/oleObject" Target="../embeddings/oleObject10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859" y="1124744"/>
            <a:ext cx="6858000" cy="2808312"/>
          </a:xfrm>
        </p:spPr>
        <p:txBody>
          <a:bodyPr/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altLang="en-US" sz="4800" b="1" dirty="0"/>
              <a:t>Regular </a:t>
            </a:r>
            <a:r>
              <a:rPr lang="en-US" altLang="en-US" sz="4800" b="1" dirty="0" smtClean="0"/>
              <a:t>Expressions and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/>
              <a:t>Lexical Analysis</a:t>
            </a:r>
            <a:r>
              <a:rPr lang="en-US" sz="4800" dirty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337A-0CEB-4E24-9AD2-F69F575AB33B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1907704" y="3892732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IUST Compilers - TA </a:t>
            </a:r>
            <a:r>
              <a:rPr lang="en-US" sz="2400" b="1" dirty="0"/>
              <a:t>Class</a:t>
            </a:r>
            <a:br>
              <a:rPr lang="en-US" sz="2400" b="1" dirty="0"/>
            </a:br>
            <a:r>
              <a:rPr lang="en-US" sz="2400" dirty="0" smtClean="0"/>
              <a:t>Morteza Zakeri – Mohsen Amirian</a:t>
            </a:r>
            <a:endParaRPr lang="en-US" sz="2400" dirty="0"/>
          </a:p>
          <a:p>
            <a:r>
              <a:rPr lang="en-US" sz="2000" dirty="0" smtClean="0"/>
              <a:t>Fall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00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8FF-F328-4A8B-9AA1-9B06B3C7DD8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Regular expression:  </a:t>
            </a: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4057650" y="889000"/>
          <a:ext cx="2120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4" name="Equation" r:id="rId3" imgW="2120760" imgH="558720" progId="Equation.3">
                  <p:embed/>
                </p:oleObj>
              </mc:Choice>
              <mc:Fallback>
                <p:oleObj name="Equation" r:id="rId3" imgW="212076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889000"/>
                        <a:ext cx="21209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381000" y="1981200"/>
          <a:ext cx="2768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5" name="Equation" r:id="rId5" imgW="2768400" imgH="558720" progId="Equation.3">
                  <p:embed/>
                </p:oleObj>
              </mc:Choice>
              <mc:Fallback>
                <p:oleObj name="Equation" r:id="rId5" imgW="2768400" imgH="558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81200"/>
                        <a:ext cx="2768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0" name="Object 8"/>
          <p:cNvGraphicFramePr>
            <a:graphicFrameLocks noChangeAspect="1"/>
          </p:cNvGraphicFramePr>
          <p:nvPr/>
        </p:nvGraphicFramePr>
        <p:xfrm>
          <a:off x="3352800" y="1981200"/>
          <a:ext cx="3644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6" name="Equation" r:id="rId7" imgW="3644640" imgH="571320" progId="Equation.3">
                  <p:embed/>
                </p:oleObj>
              </mc:Choice>
              <mc:Fallback>
                <p:oleObj name="Equation" r:id="rId7" imgW="3644640" imgH="571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81200"/>
                        <a:ext cx="36449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1" name="Object 9"/>
          <p:cNvGraphicFramePr>
            <a:graphicFrameLocks noChangeAspect="1"/>
          </p:cNvGraphicFramePr>
          <p:nvPr/>
        </p:nvGraphicFramePr>
        <p:xfrm>
          <a:off x="3352800" y="2743200"/>
          <a:ext cx="3327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7" name="Equation" r:id="rId9" imgW="3327120" imgH="571320" progId="Equation.3">
                  <p:embed/>
                </p:oleObj>
              </mc:Choice>
              <mc:Fallback>
                <p:oleObj name="Equation" r:id="rId9" imgW="3327120" imgH="571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43200"/>
                        <a:ext cx="3327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4" name="Object 12"/>
          <p:cNvGraphicFramePr>
            <a:graphicFrameLocks noChangeAspect="1"/>
          </p:cNvGraphicFramePr>
          <p:nvPr/>
        </p:nvGraphicFramePr>
        <p:xfrm>
          <a:off x="3352800" y="3505200"/>
          <a:ext cx="4699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8" name="Equation" r:id="rId11" imgW="4698720" imgH="571320" progId="Equation.3">
                  <p:embed/>
                </p:oleObj>
              </mc:Choice>
              <mc:Fallback>
                <p:oleObj name="Equation" r:id="rId11" imgW="4698720" imgH="5713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05200"/>
                        <a:ext cx="4699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5" name="Object 13"/>
          <p:cNvGraphicFramePr>
            <a:graphicFrameLocks noChangeAspect="1"/>
          </p:cNvGraphicFramePr>
          <p:nvPr/>
        </p:nvGraphicFramePr>
        <p:xfrm>
          <a:off x="3352800" y="4267200"/>
          <a:ext cx="3784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9" name="Equation" r:id="rId13" imgW="3784320" imgH="571320" progId="Equation.3">
                  <p:embed/>
                </p:oleObj>
              </mc:Choice>
              <mc:Fallback>
                <p:oleObj name="Equation" r:id="rId13" imgW="3784320" imgH="5713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3784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6" name="Object 14"/>
          <p:cNvGraphicFramePr>
            <a:graphicFrameLocks noChangeAspect="1"/>
          </p:cNvGraphicFramePr>
          <p:nvPr/>
        </p:nvGraphicFramePr>
        <p:xfrm>
          <a:off x="3352800" y="5029200"/>
          <a:ext cx="4749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0" name="Equation" r:id="rId15" imgW="4749480" imgH="571320" progId="Equation.3">
                  <p:embed/>
                </p:oleObj>
              </mc:Choice>
              <mc:Fallback>
                <p:oleObj name="Equation" r:id="rId15" imgW="4749480" imgH="5713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029200"/>
                        <a:ext cx="4749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7" name="Object 15"/>
          <p:cNvGraphicFramePr>
            <a:graphicFrameLocks noChangeAspect="1"/>
          </p:cNvGraphicFramePr>
          <p:nvPr/>
        </p:nvGraphicFramePr>
        <p:xfrm>
          <a:off x="3352800" y="5867400"/>
          <a:ext cx="5664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1" name="Equation" r:id="rId17" imgW="5663880" imgH="558720" progId="Equation.3">
                  <p:embed/>
                </p:oleObj>
              </mc:Choice>
              <mc:Fallback>
                <p:oleObj name="Equation" r:id="rId17" imgW="5663880" imgH="5587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67400"/>
                        <a:ext cx="5664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D091-EFA3-4386-8B01-98192FCD6AA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Regular expression </a:t>
            </a:r>
          </a:p>
          <a:p>
            <a:endParaRPr lang="en-US" altLang="en-US"/>
          </a:p>
        </p:txBody>
      </p:sp>
      <p:graphicFrame>
        <p:nvGraphicFramePr>
          <p:cNvPr id="157700" name="Object 4"/>
          <p:cNvGraphicFramePr>
            <a:graphicFrameLocks noChangeAspect="1"/>
          </p:cNvGraphicFramePr>
          <p:nvPr/>
        </p:nvGraphicFramePr>
        <p:xfrm>
          <a:off x="4229100" y="1498600"/>
          <a:ext cx="3962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8" name="Equation" r:id="rId3" imgW="3962160" imgH="558720" progId="Equation.3">
                  <p:embed/>
                </p:oleObj>
              </mc:Choice>
              <mc:Fallback>
                <p:oleObj name="Equation" r:id="rId3" imgW="396216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1498600"/>
                        <a:ext cx="3962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1371600" y="3784600"/>
          <a:ext cx="63769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59" name="Equation" r:id="rId5" imgW="6375240" imgH="558720" progId="Equation.3">
                  <p:embed/>
                </p:oleObj>
              </mc:Choice>
              <mc:Fallback>
                <p:oleObj name="Equation" r:id="rId5" imgW="6375240" imgH="558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84600"/>
                        <a:ext cx="63769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4188-2A1D-4A73-B884-A168A382861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Regular expression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4406900" y="1422400"/>
          <a:ext cx="3390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2" name="Equation" r:id="rId3" imgW="3390840" imgH="558720" progId="Equation.3">
                  <p:embed/>
                </p:oleObj>
              </mc:Choice>
              <mc:Fallback>
                <p:oleObj name="Equation" r:id="rId3" imgW="339084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1422400"/>
                        <a:ext cx="33909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1778000" y="3390900"/>
          <a:ext cx="5765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3" name="Equation" r:id="rId5" imgW="5765760" imgH="723600" progId="Equation.3">
                  <p:embed/>
                </p:oleObj>
              </mc:Choice>
              <mc:Fallback>
                <p:oleObj name="Equation" r:id="rId5" imgW="5765760" imgH="723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390900"/>
                        <a:ext cx="57658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6C06-EF62-4C23-B48D-58033D72E9E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Regular expression</a:t>
            </a:r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4267200" y="1447800"/>
          <a:ext cx="44323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6" name="Equation" r:id="rId3" imgW="4431960" imgH="545760" progId="Equation.3">
                  <p:embed/>
                </p:oleObj>
              </mc:Choice>
              <mc:Fallback>
                <p:oleObj name="Equation" r:id="rId3" imgW="4431960" imgH="545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44323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9751" name="Group 7"/>
          <p:cNvGrpSpPr>
            <a:grpSpLocks/>
          </p:cNvGrpSpPr>
          <p:nvPr/>
        </p:nvGrpSpPr>
        <p:grpSpPr bwMode="auto">
          <a:xfrm>
            <a:off x="1327150" y="3378200"/>
            <a:ext cx="6202363" cy="1163638"/>
            <a:chOff x="836" y="2128"/>
            <a:chExt cx="3907" cy="733"/>
          </a:xfrm>
        </p:grpSpPr>
        <p:graphicFrame>
          <p:nvGraphicFramePr>
            <p:cNvPr id="159749" name="Object 5"/>
            <p:cNvGraphicFramePr>
              <a:graphicFrameLocks noChangeAspect="1"/>
            </p:cNvGraphicFramePr>
            <p:nvPr/>
          </p:nvGraphicFramePr>
          <p:xfrm>
            <a:off x="836" y="2144"/>
            <a:ext cx="584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807" name="Equation" r:id="rId5" imgW="927000" imgH="533160" progId="Equation.3">
                    <p:embed/>
                  </p:oleObj>
                </mc:Choice>
                <mc:Fallback>
                  <p:oleObj name="Equation" r:id="rId5" imgW="927000" imgH="53316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" y="2144"/>
                          <a:ext cx="584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9750" name="Text Box 6"/>
            <p:cNvSpPr txBox="1">
              <a:spLocks noChangeArrowheads="1"/>
            </p:cNvSpPr>
            <p:nvPr/>
          </p:nvSpPr>
          <p:spPr bwMode="auto">
            <a:xfrm>
              <a:off x="1478" y="2128"/>
              <a:ext cx="3265" cy="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= { all strings with at least</a:t>
              </a:r>
            </a:p>
            <a:p>
              <a:r>
                <a:rPr lang="en-US" altLang="en-US"/>
                <a:t>      two consecutive 0 }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1B67-537D-45D8-AD4D-8F7959B1C95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Regular expression</a:t>
            </a:r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4267200" y="1447800"/>
          <a:ext cx="39116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0" name="Equation" r:id="rId3" imgW="3911400" imgH="533160" progId="Equation.3">
                  <p:embed/>
                </p:oleObj>
              </mc:Choice>
              <mc:Fallback>
                <p:oleObj name="Equation" r:id="rId3" imgW="391140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47800"/>
                        <a:ext cx="39116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0776" name="Group 8"/>
          <p:cNvGrpSpPr>
            <a:grpSpLocks/>
          </p:cNvGrpSpPr>
          <p:nvPr/>
        </p:nvGrpSpPr>
        <p:grpSpPr bwMode="auto">
          <a:xfrm>
            <a:off x="1327150" y="3378200"/>
            <a:ext cx="5711825" cy="1163638"/>
            <a:chOff x="836" y="2128"/>
            <a:chExt cx="3598" cy="733"/>
          </a:xfrm>
        </p:grpSpPr>
        <p:graphicFrame>
          <p:nvGraphicFramePr>
            <p:cNvPr id="160773" name="Object 5"/>
            <p:cNvGraphicFramePr>
              <a:graphicFrameLocks noChangeAspect="1"/>
            </p:cNvGraphicFramePr>
            <p:nvPr/>
          </p:nvGraphicFramePr>
          <p:xfrm>
            <a:off x="836" y="2144"/>
            <a:ext cx="584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31" name="Equation" r:id="rId5" imgW="927000" imgH="533160" progId="Equation.3">
                    <p:embed/>
                  </p:oleObj>
                </mc:Choice>
                <mc:Fallback>
                  <p:oleObj name="Equation" r:id="rId5" imgW="927000" imgH="53316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" y="2144"/>
                          <a:ext cx="584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0774" name="Text Box 6"/>
            <p:cNvSpPr txBox="1">
              <a:spLocks noChangeArrowheads="1"/>
            </p:cNvSpPr>
            <p:nvPr/>
          </p:nvSpPr>
          <p:spPr bwMode="auto">
            <a:xfrm>
              <a:off x="1478" y="2128"/>
              <a:ext cx="2956" cy="7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= { all strings without</a:t>
              </a:r>
            </a:p>
            <a:p>
              <a:r>
                <a:rPr lang="en-US" altLang="en-US" dirty="0"/>
                <a:t>      two consecutive 0 }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DD59-F5AA-461D-B62B-80D37C415A1F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2286000"/>
            <a:ext cx="7772400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Convert FA to </a:t>
            </a:r>
            <a:r>
              <a:rPr lang="en-U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RegExp</a:t>
            </a:r>
            <a:endParaRPr lang="en-US" altLang="en-US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2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0E1A-5A7F-42E6-BE1A-212D608A1DE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Generalized Transition </a:t>
            </a:r>
            <a:r>
              <a:rPr lang="en-US" altLang="en-US" b="1" dirty="0" smtClean="0">
                <a:solidFill>
                  <a:srgbClr val="FF0000"/>
                </a:solidFill>
              </a:rPr>
              <a:t>Graph</a:t>
            </a:r>
            <a:endParaRPr lang="en-US" alt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Obtaining the final regular expression:</a:t>
            </a:r>
          </a:p>
        </p:txBody>
      </p:sp>
      <p:sp>
        <p:nvSpPr>
          <p:cNvPr id="184324" name="Oval 4"/>
          <p:cNvSpPr>
            <a:spLocks noChangeArrowheads="1"/>
          </p:cNvSpPr>
          <p:nvPr/>
        </p:nvSpPr>
        <p:spPr bwMode="auto">
          <a:xfrm>
            <a:off x="2667000" y="2971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Oval 5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Oval 6"/>
          <p:cNvSpPr>
            <a:spLocks noChangeArrowheads="1"/>
          </p:cNvSpPr>
          <p:nvPr/>
        </p:nvSpPr>
        <p:spPr bwMode="auto">
          <a:xfrm>
            <a:off x="4800600" y="2895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27" name="Object 7"/>
          <p:cNvGraphicFramePr>
            <a:graphicFrameLocks noChangeAspect="1"/>
          </p:cNvGraphicFramePr>
          <p:nvPr/>
        </p:nvGraphicFramePr>
        <p:xfrm>
          <a:off x="2743200" y="29718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0" name="Equation" r:id="rId3" imgW="431640" imgH="533160" progId="Equation.3">
                  <p:embed/>
                </p:oleObj>
              </mc:Choice>
              <mc:Fallback>
                <p:oleObj name="Equation" r:id="rId3" imgW="431640" imgH="533160" progId="Equation.3">
                  <p:embed/>
                  <p:pic>
                    <p:nvPicPr>
                      <p:cNvPr id="0" name="Object 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9718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8" name="Object 8"/>
          <p:cNvGraphicFramePr>
            <a:graphicFrameLocks noChangeAspect="1"/>
          </p:cNvGraphicFramePr>
          <p:nvPr/>
        </p:nvGraphicFramePr>
        <p:xfrm>
          <a:off x="4953000" y="2971800"/>
          <a:ext cx="50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1" name="Equation" r:id="rId5" imgW="507960" imgH="609480" progId="Equation.3">
                  <p:embed/>
                </p:oleObj>
              </mc:Choice>
              <mc:Fallback>
                <p:oleObj name="Equation" r:id="rId5" imgW="507960" imgH="609480" progId="Equation.3">
                  <p:embed/>
                  <p:pic>
                    <p:nvPicPr>
                      <p:cNvPr id="0" name="Object 8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508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9" name="Freeform 9"/>
          <p:cNvSpPr>
            <a:spLocks/>
          </p:cNvSpPr>
          <p:nvPr/>
        </p:nvSpPr>
        <p:spPr bwMode="auto">
          <a:xfrm>
            <a:off x="3200400" y="3505200"/>
            <a:ext cx="1676400" cy="393700"/>
          </a:xfrm>
          <a:custGeom>
            <a:avLst/>
            <a:gdLst>
              <a:gd name="T0" fmla="*/ 0 w 1056"/>
              <a:gd name="T1" fmla="*/ 0 h 248"/>
              <a:gd name="T2" fmla="*/ 528 w 1056"/>
              <a:gd name="T3" fmla="*/ 240 h 248"/>
              <a:gd name="T4" fmla="*/ 1056 w 1056"/>
              <a:gd name="T5" fmla="*/ 4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248">
                <a:moveTo>
                  <a:pt x="0" y="0"/>
                </a:moveTo>
                <a:cubicBezTo>
                  <a:pt x="176" y="116"/>
                  <a:pt x="352" y="232"/>
                  <a:pt x="528" y="240"/>
                </a:cubicBezTo>
                <a:cubicBezTo>
                  <a:pt x="704" y="248"/>
                  <a:pt x="880" y="148"/>
                  <a:pt x="1056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0" name="Freeform 10"/>
          <p:cNvSpPr>
            <a:spLocks/>
          </p:cNvSpPr>
          <p:nvPr/>
        </p:nvSpPr>
        <p:spPr bwMode="auto">
          <a:xfrm>
            <a:off x="3200400" y="2667000"/>
            <a:ext cx="1676400" cy="381000"/>
          </a:xfrm>
          <a:custGeom>
            <a:avLst/>
            <a:gdLst>
              <a:gd name="T0" fmla="*/ 1056 w 1056"/>
              <a:gd name="T1" fmla="*/ 240 h 240"/>
              <a:gd name="T2" fmla="*/ 576 w 1056"/>
              <a:gd name="T3" fmla="*/ 0 h 240"/>
              <a:gd name="T4" fmla="*/ 0 w 1056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240">
                <a:moveTo>
                  <a:pt x="1056" y="240"/>
                </a:moveTo>
                <a:cubicBezTo>
                  <a:pt x="904" y="120"/>
                  <a:pt x="752" y="0"/>
                  <a:pt x="576" y="0"/>
                </a:cubicBezTo>
                <a:cubicBezTo>
                  <a:pt x="400" y="0"/>
                  <a:pt x="200" y="120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Freeform 11"/>
          <p:cNvSpPr>
            <a:spLocks/>
          </p:cNvSpPr>
          <p:nvPr/>
        </p:nvSpPr>
        <p:spPr bwMode="auto">
          <a:xfrm>
            <a:off x="2641600" y="2108200"/>
            <a:ext cx="647700" cy="863600"/>
          </a:xfrm>
          <a:custGeom>
            <a:avLst/>
            <a:gdLst>
              <a:gd name="T0" fmla="*/ 304 w 408"/>
              <a:gd name="T1" fmla="*/ 544 h 544"/>
              <a:gd name="T2" fmla="*/ 400 w 408"/>
              <a:gd name="T3" fmla="*/ 208 h 544"/>
              <a:gd name="T4" fmla="*/ 256 w 408"/>
              <a:gd name="T5" fmla="*/ 16 h 544"/>
              <a:gd name="T6" fmla="*/ 16 w 408"/>
              <a:gd name="T7" fmla="*/ 112 h 544"/>
              <a:gd name="T8" fmla="*/ 160 w 408"/>
              <a:gd name="T9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8" h="544">
                <a:moveTo>
                  <a:pt x="304" y="544"/>
                </a:moveTo>
                <a:cubicBezTo>
                  <a:pt x="356" y="420"/>
                  <a:pt x="408" y="296"/>
                  <a:pt x="400" y="208"/>
                </a:cubicBezTo>
                <a:cubicBezTo>
                  <a:pt x="392" y="120"/>
                  <a:pt x="320" y="32"/>
                  <a:pt x="256" y="16"/>
                </a:cubicBezTo>
                <a:cubicBezTo>
                  <a:pt x="192" y="0"/>
                  <a:pt x="32" y="24"/>
                  <a:pt x="16" y="112"/>
                </a:cubicBezTo>
                <a:cubicBezTo>
                  <a:pt x="0" y="200"/>
                  <a:pt x="80" y="372"/>
                  <a:pt x="160" y="5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Freeform 12"/>
          <p:cNvSpPr>
            <a:spLocks/>
          </p:cNvSpPr>
          <p:nvPr/>
        </p:nvSpPr>
        <p:spPr bwMode="auto">
          <a:xfrm>
            <a:off x="4876800" y="2057400"/>
            <a:ext cx="647700" cy="863600"/>
          </a:xfrm>
          <a:custGeom>
            <a:avLst/>
            <a:gdLst>
              <a:gd name="T0" fmla="*/ 304 w 408"/>
              <a:gd name="T1" fmla="*/ 544 h 544"/>
              <a:gd name="T2" fmla="*/ 400 w 408"/>
              <a:gd name="T3" fmla="*/ 208 h 544"/>
              <a:gd name="T4" fmla="*/ 256 w 408"/>
              <a:gd name="T5" fmla="*/ 16 h 544"/>
              <a:gd name="T6" fmla="*/ 16 w 408"/>
              <a:gd name="T7" fmla="*/ 112 h 544"/>
              <a:gd name="T8" fmla="*/ 160 w 408"/>
              <a:gd name="T9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8" h="544">
                <a:moveTo>
                  <a:pt x="304" y="544"/>
                </a:moveTo>
                <a:cubicBezTo>
                  <a:pt x="356" y="420"/>
                  <a:pt x="408" y="296"/>
                  <a:pt x="400" y="208"/>
                </a:cubicBezTo>
                <a:cubicBezTo>
                  <a:pt x="392" y="120"/>
                  <a:pt x="320" y="32"/>
                  <a:pt x="256" y="16"/>
                </a:cubicBezTo>
                <a:cubicBezTo>
                  <a:pt x="192" y="0"/>
                  <a:pt x="32" y="24"/>
                  <a:pt x="16" y="112"/>
                </a:cubicBezTo>
                <a:cubicBezTo>
                  <a:pt x="0" y="200"/>
                  <a:pt x="80" y="372"/>
                  <a:pt x="160" y="5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Line 13"/>
          <p:cNvSpPr>
            <a:spLocks noChangeShapeType="1"/>
          </p:cNvSpPr>
          <p:nvPr/>
        </p:nvSpPr>
        <p:spPr bwMode="auto">
          <a:xfrm>
            <a:off x="21336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34" name="Object 14"/>
          <p:cNvGraphicFramePr>
            <a:graphicFrameLocks noChangeAspect="1"/>
          </p:cNvGraphicFramePr>
          <p:nvPr/>
        </p:nvGraphicFramePr>
        <p:xfrm>
          <a:off x="2819400" y="1600200"/>
          <a:ext cx="279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2" name="Equation" r:id="rId7" imgW="279360" imgH="520560" progId="Equation.3">
                  <p:embed/>
                </p:oleObj>
              </mc:Choice>
              <mc:Fallback>
                <p:oleObj name="Equation" r:id="rId7" imgW="279360" imgH="520560" progId="Equation.3">
                  <p:embed/>
                  <p:pic>
                    <p:nvPicPr>
                      <p:cNvPr id="0" name="Object 1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00200"/>
                        <a:ext cx="279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5" name="Object 15"/>
          <p:cNvGraphicFramePr>
            <a:graphicFrameLocks noChangeAspect="1"/>
          </p:cNvGraphicFramePr>
          <p:nvPr/>
        </p:nvGraphicFramePr>
        <p:xfrm>
          <a:off x="3886200" y="3352800"/>
          <a:ext cx="3413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3" name="Equation" r:id="rId9" imgW="342720" imgH="520560" progId="Equation.3">
                  <p:embed/>
                </p:oleObj>
              </mc:Choice>
              <mc:Fallback>
                <p:oleObj name="Equation" r:id="rId9" imgW="342720" imgH="520560" progId="Equation.3">
                  <p:embed/>
                  <p:pic>
                    <p:nvPicPr>
                      <p:cNvPr id="0" name="Object 1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352800"/>
                        <a:ext cx="3413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6" name="Object 16"/>
          <p:cNvGraphicFramePr>
            <a:graphicFrameLocks noChangeAspect="1"/>
          </p:cNvGraphicFramePr>
          <p:nvPr/>
        </p:nvGraphicFramePr>
        <p:xfrm>
          <a:off x="3886200" y="2133600"/>
          <a:ext cx="3159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4" name="Equation" r:id="rId11" imgW="317160" imgH="533160" progId="Equation.3">
                  <p:embed/>
                </p:oleObj>
              </mc:Choice>
              <mc:Fallback>
                <p:oleObj name="Equation" r:id="rId11" imgW="317160" imgH="533160" progId="Equation.3">
                  <p:embed/>
                  <p:pic>
                    <p:nvPicPr>
                      <p:cNvPr id="0" name="Object 16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133600"/>
                        <a:ext cx="3159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7" name="Object 17"/>
          <p:cNvGraphicFramePr>
            <a:graphicFrameLocks noChangeAspect="1"/>
          </p:cNvGraphicFramePr>
          <p:nvPr/>
        </p:nvGraphicFramePr>
        <p:xfrm>
          <a:off x="4953000" y="1524000"/>
          <a:ext cx="3413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5" name="Equation" r:id="rId13" imgW="342720" imgH="520560" progId="Equation.3">
                  <p:embed/>
                </p:oleObj>
              </mc:Choice>
              <mc:Fallback>
                <p:oleObj name="Equation" r:id="rId13" imgW="342720" imgH="520560" progId="Equation.3">
                  <p:embed/>
                  <p:pic>
                    <p:nvPicPr>
                      <p:cNvPr id="0" name="Object 1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3413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8" name="Object 18"/>
          <p:cNvGraphicFramePr>
            <a:graphicFrameLocks noChangeAspect="1"/>
          </p:cNvGraphicFramePr>
          <p:nvPr/>
        </p:nvGraphicFramePr>
        <p:xfrm>
          <a:off x="1663700" y="4470400"/>
          <a:ext cx="47752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6" name="Equation" r:id="rId15" imgW="4775040" imgH="583920" progId="Equation.3">
                  <p:embed/>
                </p:oleObj>
              </mc:Choice>
              <mc:Fallback>
                <p:oleObj name="Equation" r:id="rId15" imgW="4775040" imgH="5839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4470400"/>
                        <a:ext cx="47752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39" name="Object 19"/>
          <p:cNvGraphicFramePr>
            <a:graphicFrameLocks noChangeAspect="1"/>
          </p:cNvGraphicFramePr>
          <p:nvPr/>
        </p:nvGraphicFramePr>
        <p:xfrm>
          <a:off x="1600200" y="5638800"/>
          <a:ext cx="34163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7" name="Equation" r:id="rId17" imgW="3416040" imgH="533160" progId="Equation.3">
                  <p:embed/>
                </p:oleObj>
              </mc:Choice>
              <mc:Fallback>
                <p:oleObj name="Equation" r:id="rId17" imgW="3416040" imgH="5331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638800"/>
                        <a:ext cx="34163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D62D-73C1-4BEF-8E80-61C8AA01F55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From       construct the equivalent</a:t>
            </a:r>
          </a:p>
          <a:p>
            <a:r>
              <a:rPr lang="en-US" altLang="en-US" b="1" dirty="0">
                <a:solidFill>
                  <a:srgbClr val="FF0000"/>
                </a:solidFill>
              </a:rPr>
              <a:t>Generalized Transition Graph</a:t>
            </a:r>
          </a:p>
          <a:p>
            <a:pPr lvl="1"/>
            <a:r>
              <a:rPr lang="en-US" altLang="en-US" dirty="0"/>
              <a:t>          transition labels</a:t>
            </a:r>
          </a:p>
          <a:p>
            <a:pPr lvl="1"/>
            <a:r>
              <a:rPr lang="en-US" altLang="en-US" dirty="0"/>
              <a:t>          are regular expressions </a:t>
            </a:r>
          </a:p>
        </p:txBody>
      </p:sp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1423988" y="901700"/>
          <a:ext cx="5429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0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901700"/>
                        <a:ext cx="5429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0" y="3505200"/>
            <a:ext cx="1874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</a:t>
            </a:r>
          </a:p>
        </p:txBody>
      </p:sp>
      <p:sp>
        <p:nvSpPr>
          <p:cNvPr id="179206" name="Oval 6"/>
          <p:cNvSpPr>
            <a:spLocks noChangeArrowheads="1"/>
          </p:cNvSpPr>
          <p:nvPr/>
        </p:nvSpPr>
        <p:spPr bwMode="auto">
          <a:xfrm>
            <a:off x="990600" y="579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8" name="Oval 8"/>
          <p:cNvSpPr>
            <a:spLocks noChangeArrowheads="1"/>
          </p:cNvSpPr>
          <p:nvPr/>
        </p:nvSpPr>
        <p:spPr bwMode="auto">
          <a:xfrm>
            <a:off x="2819400" y="579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09" name="Oval 9"/>
          <p:cNvSpPr>
            <a:spLocks noChangeArrowheads="1"/>
          </p:cNvSpPr>
          <p:nvPr/>
        </p:nvSpPr>
        <p:spPr bwMode="auto">
          <a:xfrm>
            <a:off x="2743200" y="5715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>
            <a:off x="1447800" y="601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1" name="Freeform 11"/>
          <p:cNvSpPr>
            <a:spLocks/>
          </p:cNvSpPr>
          <p:nvPr/>
        </p:nvSpPr>
        <p:spPr bwMode="auto">
          <a:xfrm>
            <a:off x="977900" y="5245100"/>
            <a:ext cx="482600" cy="546100"/>
          </a:xfrm>
          <a:custGeom>
            <a:avLst/>
            <a:gdLst>
              <a:gd name="T0" fmla="*/ 200 w 304"/>
              <a:gd name="T1" fmla="*/ 344 h 344"/>
              <a:gd name="T2" fmla="*/ 296 w 304"/>
              <a:gd name="T3" fmla="*/ 104 h 344"/>
              <a:gd name="T4" fmla="*/ 152 w 304"/>
              <a:gd name="T5" fmla="*/ 8 h 344"/>
              <a:gd name="T6" fmla="*/ 8 w 304"/>
              <a:gd name="T7" fmla="*/ 56 h 344"/>
              <a:gd name="T8" fmla="*/ 104 w 304"/>
              <a:gd name="T9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4" h="344">
                <a:moveTo>
                  <a:pt x="200" y="344"/>
                </a:moveTo>
                <a:cubicBezTo>
                  <a:pt x="252" y="252"/>
                  <a:pt x="304" y="160"/>
                  <a:pt x="296" y="104"/>
                </a:cubicBezTo>
                <a:cubicBezTo>
                  <a:pt x="288" y="48"/>
                  <a:pt x="200" y="16"/>
                  <a:pt x="152" y="8"/>
                </a:cubicBezTo>
                <a:cubicBezTo>
                  <a:pt x="104" y="0"/>
                  <a:pt x="16" y="0"/>
                  <a:pt x="8" y="56"/>
                </a:cubicBezTo>
                <a:cubicBezTo>
                  <a:pt x="0" y="112"/>
                  <a:pt x="52" y="228"/>
                  <a:pt x="104" y="3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2" name="Freeform 12"/>
          <p:cNvSpPr>
            <a:spLocks/>
          </p:cNvSpPr>
          <p:nvPr/>
        </p:nvSpPr>
        <p:spPr bwMode="auto">
          <a:xfrm>
            <a:off x="2743200" y="5181600"/>
            <a:ext cx="660400" cy="533400"/>
          </a:xfrm>
          <a:custGeom>
            <a:avLst/>
            <a:gdLst>
              <a:gd name="T0" fmla="*/ 304 w 416"/>
              <a:gd name="T1" fmla="*/ 336 h 336"/>
              <a:gd name="T2" fmla="*/ 400 w 416"/>
              <a:gd name="T3" fmla="*/ 96 h 336"/>
              <a:gd name="T4" fmla="*/ 208 w 416"/>
              <a:gd name="T5" fmla="*/ 0 h 336"/>
              <a:gd name="T6" fmla="*/ 16 w 416"/>
              <a:gd name="T7" fmla="*/ 96 h 336"/>
              <a:gd name="T8" fmla="*/ 112 w 416"/>
              <a:gd name="T9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" h="336">
                <a:moveTo>
                  <a:pt x="304" y="336"/>
                </a:moveTo>
                <a:cubicBezTo>
                  <a:pt x="360" y="244"/>
                  <a:pt x="416" y="152"/>
                  <a:pt x="400" y="96"/>
                </a:cubicBezTo>
                <a:cubicBezTo>
                  <a:pt x="384" y="40"/>
                  <a:pt x="272" y="0"/>
                  <a:pt x="208" y="0"/>
                </a:cubicBezTo>
                <a:cubicBezTo>
                  <a:pt x="144" y="0"/>
                  <a:pt x="32" y="40"/>
                  <a:pt x="16" y="96"/>
                </a:cubicBezTo>
                <a:cubicBezTo>
                  <a:pt x="0" y="152"/>
                  <a:pt x="56" y="244"/>
                  <a:pt x="112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9213" name="Object 13"/>
          <p:cNvGraphicFramePr>
            <a:graphicFrameLocks noChangeAspect="1"/>
          </p:cNvGraphicFramePr>
          <p:nvPr/>
        </p:nvGraphicFramePr>
        <p:xfrm>
          <a:off x="1066800" y="48768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1" name="Equation" r:id="rId5" imgW="266400" imgH="279360" progId="Equation.3">
                  <p:embed/>
                </p:oleObj>
              </mc:Choice>
              <mc:Fallback>
                <p:oleObj name="Equation" r:id="rId5" imgW="266400" imgH="279360" progId="Equation.3">
                  <p:embed/>
                  <p:pic>
                    <p:nvPicPr>
                      <p:cNvPr id="0" name="Object 1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768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1733550" y="5524500"/>
          <a:ext cx="647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2" name="Equation" r:id="rId7" imgW="647640" imgH="469800" progId="Equation.3">
                  <p:embed/>
                </p:oleObj>
              </mc:Choice>
              <mc:Fallback>
                <p:oleObj name="Equation" r:id="rId7" imgW="647640" imgH="469800" progId="Equation.3">
                  <p:embed/>
                  <p:pic>
                    <p:nvPicPr>
                      <p:cNvPr id="0" name="Object 1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5524500"/>
                        <a:ext cx="6477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15" name="Line 15"/>
          <p:cNvSpPr>
            <a:spLocks noChangeShapeType="1"/>
          </p:cNvSpPr>
          <p:nvPr/>
        </p:nvSpPr>
        <p:spPr bwMode="auto">
          <a:xfrm>
            <a:off x="457200" y="601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16" name="Rectangle 16"/>
          <p:cNvSpPr>
            <a:spLocks noChangeArrowheads="1"/>
          </p:cNvSpPr>
          <p:nvPr/>
        </p:nvSpPr>
        <p:spPr bwMode="auto">
          <a:xfrm>
            <a:off x="685800" y="4648200"/>
            <a:ext cx="30480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9217" name="Object 17"/>
          <p:cNvGraphicFramePr>
            <a:graphicFrameLocks noChangeAspect="1"/>
          </p:cNvGraphicFramePr>
          <p:nvPr/>
        </p:nvGraphicFramePr>
        <p:xfrm>
          <a:off x="2971800" y="4876800"/>
          <a:ext cx="2397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3" name="Equation" r:id="rId9" imgW="241200" imgH="279360" progId="Equation.3">
                  <p:embed/>
                </p:oleObj>
              </mc:Choice>
              <mc:Fallback>
                <p:oleObj name="Equation" r:id="rId9" imgW="241200" imgH="279360" progId="Equation.3">
                  <p:embed/>
                  <p:pic>
                    <p:nvPicPr>
                      <p:cNvPr id="0" name="Object 1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76800"/>
                        <a:ext cx="2397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8" name="Object 18"/>
          <p:cNvGraphicFramePr>
            <a:graphicFrameLocks noChangeAspect="1"/>
          </p:cNvGraphicFramePr>
          <p:nvPr/>
        </p:nvGraphicFramePr>
        <p:xfrm>
          <a:off x="1803400" y="4178300"/>
          <a:ext cx="5445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4" name="Equation" r:id="rId11" imgW="545760" imgH="393480" progId="Equation.3">
                  <p:embed/>
                </p:oleObj>
              </mc:Choice>
              <mc:Fallback>
                <p:oleObj name="Equation" r:id="rId11" imgW="545760" imgH="393480" progId="Equation.3">
                  <p:embed/>
                  <p:pic>
                    <p:nvPicPr>
                      <p:cNvPr id="0" name="Object 18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4178300"/>
                        <a:ext cx="5445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19" name="Oval 19"/>
          <p:cNvSpPr>
            <a:spLocks noChangeArrowheads="1"/>
          </p:cNvSpPr>
          <p:nvPr/>
        </p:nvSpPr>
        <p:spPr bwMode="auto">
          <a:xfrm>
            <a:off x="5334000" y="579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20" name="Oval 20"/>
          <p:cNvSpPr>
            <a:spLocks noChangeArrowheads="1"/>
          </p:cNvSpPr>
          <p:nvPr/>
        </p:nvSpPr>
        <p:spPr bwMode="auto">
          <a:xfrm>
            <a:off x="7162800" y="5791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21" name="Oval 21"/>
          <p:cNvSpPr>
            <a:spLocks noChangeArrowheads="1"/>
          </p:cNvSpPr>
          <p:nvPr/>
        </p:nvSpPr>
        <p:spPr bwMode="auto">
          <a:xfrm>
            <a:off x="7086600" y="5715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22" name="Line 22"/>
          <p:cNvSpPr>
            <a:spLocks noChangeShapeType="1"/>
          </p:cNvSpPr>
          <p:nvPr/>
        </p:nvSpPr>
        <p:spPr bwMode="auto">
          <a:xfrm>
            <a:off x="5791200" y="601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23" name="Freeform 23"/>
          <p:cNvSpPr>
            <a:spLocks/>
          </p:cNvSpPr>
          <p:nvPr/>
        </p:nvSpPr>
        <p:spPr bwMode="auto">
          <a:xfrm>
            <a:off x="5321300" y="5245100"/>
            <a:ext cx="482600" cy="546100"/>
          </a:xfrm>
          <a:custGeom>
            <a:avLst/>
            <a:gdLst>
              <a:gd name="T0" fmla="*/ 200 w 304"/>
              <a:gd name="T1" fmla="*/ 344 h 344"/>
              <a:gd name="T2" fmla="*/ 296 w 304"/>
              <a:gd name="T3" fmla="*/ 104 h 344"/>
              <a:gd name="T4" fmla="*/ 152 w 304"/>
              <a:gd name="T5" fmla="*/ 8 h 344"/>
              <a:gd name="T6" fmla="*/ 8 w 304"/>
              <a:gd name="T7" fmla="*/ 56 h 344"/>
              <a:gd name="T8" fmla="*/ 104 w 304"/>
              <a:gd name="T9" fmla="*/ 34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4" h="344">
                <a:moveTo>
                  <a:pt x="200" y="344"/>
                </a:moveTo>
                <a:cubicBezTo>
                  <a:pt x="252" y="252"/>
                  <a:pt x="304" y="160"/>
                  <a:pt x="296" y="104"/>
                </a:cubicBezTo>
                <a:cubicBezTo>
                  <a:pt x="288" y="48"/>
                  <a:pt x="200" y="16"/>
                  <a:pt x="152" y="8"/>
                </a:cubicBezTo>
                <a:cubicBezTo>
                  <a:pt x="104" y="0"/>
                  <a:pt x="16" y="0"/>
                  <a:pt x="8" y="56"/>
                </a:cubicBezTo>
                <a:cubicBezTo>
                  <a:pt x="0" y="112"/>
                  <a:pt x="52" y="228"/>
                  <a:pt x="104" y="3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24" name="Freeform 24"/>
          <p:cNvSpPr>
            <a:spLocks/>
          </p:cNvSpPr>
          <p:nvPr/>
        </p:nvSpPr>
        <p:spPr bwMode="auto">
          <a:xfrm>
            <a:off x="7086600" y="5181600"/>
            <a:ext cx="660400" cy="533400"/>
          </a:xfrm>
          <a:custGeom>
            <a:avLst/>
            <a:gdLst>
              <a:gd name="T0" fmla="*/ 304 w 416"/>
              <a:gd name="T1" fmla="*/ 336 h 336"/>
              <a:gd name="T2" fmla="*/ 400 w 416"/>
              <a:gd name="T3" fmla="*/ 96 h 336"/>
              <a:gd name="T4" fmla="*/ 208 w 416"/>
              <a:gd name="T5" fmla="*/ 0 h 336"/>
              <a:gd name="T6" fmla="*/ 16 w 416"/>
              <a:gd name="T7" fmla="*/ 96 h 336"/>
              <a:gd name="T8" fmla="*/ 112 w 416"/>
              <a:gd name="T9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" h="336">
                <a:moveTo>
                  <a:pt x="304" y="336"/>
                </a:moveTo>
                <a:cubicBezTo>
                  <a:pt x="360" y="244"/>
                  <a:pt x="416" y="152"/>
                  <a:pt x="400" y="96"/>
                </a:cubicBezTo>
                <a:cubicBezTo>
                  <a:pt x="384" y="40"/>
                  <a:pt x="272" y="0"/>
                  <a:pt x="208" y="0"/>
                </a:cubicBezTo>
                <a:cubicBezTo>
                  <a:pt x="144" y="0"/>
                  <a:pt x="32" y="40"/>
                  <a:pt x="16" y="96"/>
                </a:cubicBezTo>
                <a:cubicBezTo>
                  <a:pt x="0" y="152"/>
                  <a:pt x="56" y="244"/>
                  <a:pt x="112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9225" name="Object 25"/>
          <p:cNvGraphicFramePr>
            <a:graphicFrameLocks noChangeAspect="1"/>
          </p:cNvGraphicFramePr>
          <p:nvPr/>
        </p:nvGraphicFramePr>
        <p:xfrm>
          <a:off x="5410200" y="48768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5" name="Equation" r:id="rId13" imgW="266400" imgH="279360" progId="Equation.3">
                  <p:embed/>
                </p:oleObj>
              </mc:Choice>
              <mc:Fallback>
                <p:oleObj name="Equation" r:id="rId13" imgW="266400" imgH="279360" progId="Equation.3">
                  <p:embed/>
                  <p:pic>
                    <p:nvPicPr>
                      <p:cNvPr id="0" name="Object 2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8768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26" name="Object 26"/>
          <p:cNvGraphicFramePr>
            <a:graphicFrameLocks noChangeAspect="1"/>
          </p:cNvGraphicFramePr>
          <p:nvPr/>
        </p:nvGraphicFramePr>
        <p:xfrm>
          <a:off x="5943600" y="5562600"/>
          <a:ext cx="914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6" name="Equation" r:id="rId14" imgW="914400" imgH="393480" progId="Equation.3">
                  <p:embed/>
                </p:oleObj>
              </mc:Choice>
              <mc:Fallback>
                <p:oleObj name="Equation" r:id="rId14" imgW="914400" imgH="393480" progId="Equation.3">
                  <p:embed/>
                  <p:pic>
                    <p:nvPicPr>
                      <p:cNvPr id="0" name="Object 26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562600"/>
                        <a:ext cx="9144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27" name="Rectangle 27"/>
          <p:cNvSpPr>
            <a:spLocks noChangeArrowheads="1"/>
          </p:cNvSpPr>
          <p:nvPr/>
        </p:nvSpPr>
        <p:spPr bwMode="auto">
          <a:xfrm>
            <a:off x="5029200" y="4648200"/>
            <a:ext cx="30480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9228" name="Object 28"/>
          <p:cNvGraphicFramePr>
            <a:graphicFrameLocks noChangeAspect="1"/>
          </p:cNvGraphicFramePr>
          <p:nvPr/>
        </p:nvGraphicFramePr>
        <p:xfrm>
          <a:off x="7315200" y="4876800"/>
          <a:ext cx="2397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7" name="Equation" r:id="rId16" imgW="241200" imgH="279360" progId="Equation.3">
                  <p:embed/>
                </p:oleObj>
              </mc:Choice>
              <mc:Fallback>
                <p:oleObj name="Equation" r:id="rId16" imgW="241200" imgH="279360" progId="Equation.3">
                  <p:embed/>
                  <p:pic>
                    <p:nvPicPr>
                      <p:cNvPr id="0" name="Object 28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876800"/>
                        <a:ext cx="2397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30" name="Line 30"/>
          <p:cNvSpPr>
            <a:spLocks noChangeShapeType="1"/>
          </p:cNvSpPr>
          <p:nvPr/>
        </p:nvSpPr>
        <p:spPr bwMode="auto">
          <a:xfrm>
            <a:off x="4800600" y="601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31" name="AutoShape 31"/>
          <p:cNvSpPr>
            <a:spLocks noChangeArrowheads="1"/>
          </p:cNvSpPr>
          <p:nvPr/>
        </p:nvSpPr>
        <p:spPr bwMode="auto">
          <a:xfrm>
            <a:off x="3886200" y="5257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C99BE-A04F-4A96-A035-CF4B357F047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Another Example:</a:t>
            </a:r>
          </a:p>
        </p:txBody>
      </p:sp>
      <p:sp>
        <p:nvSpPr>
          <p:cNvPr id="180244" name="Oval 20"/>
          <p:cNvSpPr>
            <a:spLocks noChangeArrowheads="1"/>
          </p:cNvSpPr>
          <p:nvPr/>
        </p:nvSpPr>
        <p:spPr bwMode="auto">
          <a:xfrm>
            <a:off x="3886200" y="518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45" name="Oval 21"/>
          <p:cNvSpPr>
            <a:spLocks noChangeArrowheads="1"/>
          </p:cNvSpPr>
          <p:nvPr/>
        </p:nvSpPr>
        <p:spPr bwMode="auto">
          <a:xfrm>
            <a:off x="7543800" y="5105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46" name="Oval 22"/>
          <p:cNvSpPr>
            <a:spLocks noChangeArrowheads="1"/>
          </p:cNvSpPr>
          <p:nvPr/>
        </p:nvSpPr>
        <p:spPr bwMode="auto">
          <a:xfrm>
            <a:off x="5715000" y="518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48" name="Line 24"/>
          <p:cNvSpPr>
            <a:spLocks noChangeShapeType="1"/>
          </p:cNvSpPr>
          <p:nvPr/>
        </p:nvSpPr>
        <p:spPr bwMode="auto">
          <a:xfrm>
            <a:off x="31242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49" name="Line 25"/>
          <p:cNvSpPr>
            <a:spLocks noChangeShapeType="1"/>
          </p:cNvSpPr>
          <p:nvPr/>
        </p:nvSpPr>
        <p:spPr bwMode="auto">
          <a:xfrm>
            <a:off x="6248400" y="548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50" name="Freeform 26"/>
          <p:cNvSpPr>
            <a:spLocks/>
          </p:cNvSpPr>
          <p:nvPr/>
        </p:nvSpPr>
        <p:spPr bwMode="auto">
          <a:xfrm>
            <a:off x="4343400" y="5638800"/>
            <a:ext cx="1447800" cy="317500"/>
          </a:xfrm>
          <a:custGeom>
            <a:avLst/>
            <a:gdLst>
              <a:gd name="T0" fmla="*/ 0 w 912"/>
              <a:gd name="T1" fmla="*/ 0 h 248"/>
              <a:gd name="T2" fmla="*/ 432 w 912"/>
              <a:gd name="T3" fmla="*/ 240 h 248"/>
              <a:gd name="T4" fmla="*/ 912 w 912"/>
              <a:gd name="T5" fmla="*/ 4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248">
                <a:moveTo>
                  <a:pt x="0" y="0"/>
                </a:moveTo>
                <a:cubicBezTo>
                  <a:pt x="140" y="116"/>
                  <a:pt x="280" y="232"/>
                  <a:pt x="432" y="240"/>
                </a:cubicBezTo>
                <a:cubicBezTo>
                  <a:pt x="584" y="248"/>
                  <a:pt x="748" y="148"/>
                  <a:pt x="912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51" name="Freeform 27"/>
          <p:cNvSpPr>
            <a:spLocks/>
          </p:cNvSpPr>
          <p:nvPr/>
        </p:nvSpPr>
        <p:spPr bwMode="auto">
          <a:xfrm>
            <a:off x="4419600" y="5105400"/>
            <a:ext cx="1295400" cy="304800"/>
          </a:xfrm>
          <a:custGeom>
            <a:avLst/>
            <a:gdLst>
              <a:gd name="T0" fmla="*/ 912 w 912"/>
              <a:gd name="T1" fmla="*/ 248 h 248"/>
              <a:gd name="T2" fmla="*/ 528 w 912"/>
              <a:gd name="T3" fmla="*/ 8 h 248"/>
              <a:gd name="T4" fmla="*/ 0 w 912"/>
              <a:gd name="T5" fmla="*/ 20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248">
                <a:moveTo>
                  <a:pt x="912" y="248"/>
                </a:moveTo>
                <a:cubicBezTo>
                  <a:pt x="796" y="132"/>
                  <a:pt x="680" y="16"/>
                  <a:pt x="528" y="8"/>
                </a:cubicBezTo>
                <a:cubicBezTo>
                  <a:pt x="376" y="0"/>
                  <a:pt x="188" y="100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52" name="Freeform 28"/>
          <p:cNvSpPr>
            <a:spLocks/>
          </p:cNvSpPr>
          <p:nvPr/>
        </p:nvSpPr>
        <p:spPr bwMode="auto">
          <a:xfrm>
            <a:off x="5638800" y="45720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0253" name="Object 29"/>
          <p:cNvGraphicFramePr>
            <a:graphicFrameLocks noChangeAspect="1"/>
          </p:cNvGraphicFramePr>
          <p:nvPr/>
        </p:nvGraphicFramePr>
        <p:xfrm>
          <a:off x="6419850" y="5067300"/>
          <a:ext cx="914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4" name="Equation" r:id="rId3" imgW="914400" imgH="393480" progId="Equation.3">
                  <p:embed/>
                </p:oleObj>
              </mc:Choice>
              <mc:Fallback>
                <p:oleObj name="Equation" r:id="rId3" imgW="914400" imgH="393480" progId="Equation.3">
                  <p:embed/>
                  <p:pic>
                    <p:nvPicPr>
                      <p:cNvPr id="0" name="Object 2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5067300"/>
                        <a:ext cx="9144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54" name="Object 30"/>
          <p:cNvGraphicFramePr>
            <a:graphicFrameLocks noChangeAspect="1"/>
          </p:cNvGraphicFramePr>
          <p:nvPr/>
        </p:nvGraphicFramePr>
        <p:xfrm>
          <a:off x="4953000" y="48006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5" name="Equation" r:id="rId5" imgW="266400" imgH="279360" progId="Equation.3">
                  <p:embed/>
                </p:oleObj>
              </mc:Choice>
              <mc:Fallback>
                <p:oleObj name="Equation" r:id="rId5" imgW="266400" imgH="279360" progId="Equation.3">
                  <p:embed/>
                  <p:pic>
                    <p:nvPicPr>
                      <p:cNvPr id="0" name="Object 30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006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56" name="Object 32"/>
          <p:cNvGraphicFramePr>
            <a:graphicFrameLocks noChangeAspect="1"/>
          </p:cNvGraphicFramePr>
          <p:nvPr/>
        </p:nvGraphicFramePr>
        <p:xfrm>
          <a:off x="5867400" y="41910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6" name="Equation" r:id="rId7" imgW="253800" imgH="393480" progId="Equation.3">
                  <p:embed/>
                </p:oleObj>
              </mc:Choice>
              <mc:Fallback>
                <p:oleObj name="Equation" r:id="rId7" imgW="253800" imgH="393480" progId="Equation.3">
                  <p:embed/>
                  <p:pic>
                    <p:nvPicPr>
                      <p:cNvPr id="0" name="Object 3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1910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58" name="AutoShape 34"/>
          <p:cNvSpPr>
            <a:spLocks noChangeArrowheads="1"/>
          </p:cNvSpPr>
          <p:nvPr/>
        </p:nvSpPr>
        <p:spPr bwMode="auto">
          <a:xfrm>
            <a:off x="6400800" y="2971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0259" name="Object 35"/>
          <p:cNvGraphicFramePr>
            <a:graphicFrameLocks noChangeAspect="1"/>
          </p:cNvGraphicFramePr>
          <p:nvPr/>
        </p:nvGraphicFramePr>
        <p:xfrm>
          <a:off x="4978400" y="59690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7" name="Equation" r:id="rId9" imgW="253800" imgH="393480" progId="Equation.3">
                  <p:embed/>
                </p:oleObj>
              </mc:Choice>
              <mc:Fallback>
                <p:oleObj name="Equation" r:id="rId9" imgW="253800" imgH="393480" progId="Equation.3">
                  <p:embed/>
                  <p:pic>
                    <p:nvPicPr>
                      <p:cNvPr id="0" name="Object 3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59690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60" name="Oval 36"/>
          <p:cNvSpPr>
            <a:spLocks noChangeArrowheads="1"/>
          </p:cNvSpPr>
          <p:nvPr/>
        </p:nvSpPr>
        <p:spPr bwMode="auto">
          <a:xfrm>
            <a:off x="7620000" y="518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0261" name="Object 37"/>
          <p:cNvGraphicFramePr>
            <a:graphicFrameLocks noChangeAspect="1"/>
          </p:cNvGraphicFramePr>
          <p:nvPr/>
        </p:nvGraphicFramePr>
        <p:xfrm>
          <a:off x="3962400" y="51054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8" name="Equation" r:id="rId11" imgW="431640" imgH="533160" progId="Equation.3">
                  <p:embed/>
                </p:oleObj>
              </mc:Choice>
              <mc:Fallback>
                <p:oleObj name="Equation" r:id="rId11" imgW="431640" imgH="533160" progId="Equation.3">
                  <p:embed/>
                  <p:pic>
                    <p:nvPicPr>
                      <p:cNvPr id="0" name="Object 3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054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2" name="Object 38"/>
          <p:cNvGraphicFramePr>
            <a:graphicFrameLocks noChangeAspect="1"/>
          </p:cNvGraphicFramePr>
          <p:nvPr/>
        </p:nvGraphicFramePr>
        <p:xfrm>
          <a:off x="5791200" y="5105400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9" name="Equation" r:id="rId13" imgW="368280" imgH="520560" progId="Equation.3">
                  <p:embed/>
                </p:oleObj>
              </mc:Choice>
              <mc:Fallback>
                <p:oleObj name="Equation" r:id="rId13" imgW="368280" imgH="520560" progId="Equation.3">
                  <p:embed/>
                  <p:pic>
                    <p:nvPicPr>
                      <p:cNvPr id="0" name="Object 38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105400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63" name="Object 39"/>
          <p:cNvGraphicFramePr>
            <a:graphicFrameLocks noChangeAspect="1"/>
          </p:cNvGraphicFramePr>
          <p:nvPr/>
        </p:nvGraphicFramePr>
        <p:xfrm>
          <a:off x="7696200" y="5105400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0" name="Equation" r:id="rId15" imgW="444240" imgH="520560" progId="Equation.3">
                  <p:embed/>
                </p:oleObj>
              </mc:Choice>
              <mc:Fallback>
                <p:oleObj name="Equation" r:id="rId15" imgW="444240" imgH="520560" progId="Equation.3">
                  <p:embed/>
                  <p:pic>
                    <p:nvPicPr>
                      <p:cNvPr id="0" name="Object 3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105400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64" name="Oval 40"/>
          <p:cNvSpPr>
            <a:spLocks noChangeArrowheads="1"/>
          </p:cNvSpPr>
          <p:nvPr/>
        </p:nvSpPr>
        <p:spPr bwMode="auto">
          <a:xfrm>
            <a:off x="3886200" y="167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5" name="Oval 41"/>
          <p:cNvSpPr>
            <a:spLocks noChangeArrowheads="1"/>
          </p:cNvSpPr>
          <p:nvPr/>
        </p:nvSpPr>
        <p:spPr bwMode="auto">
          <a:xfrm>
            <a:off x="7543800" y="1600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6" name="Oval 42"/>
          <p:cNvSpPr>
            <a:spLocks noChangeArrowheads="1"/>
          </p:cNvSpPr>
          <p:nvPr/>
        </p:nvSpPr>
        <p:spPr bwMode="auto">
          <a:xfrm>
            <a:off x="5715000" y="167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7" name="Line 43"/>
          <p:cNvSpPr>
            <a:spLocks noChangeShapeType="1"/>
          </p:cNvSpPr>
          <p:nvPr/>
        </p:nvSpPr>
        <p:spPr bwMode="auto">
          <a:xfrm>
            <a:off x="3124200" y="1981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8" name="Line 44"/>
          <p:cNvSpPr>
            <a:spLocks noChangeShapeType="1"/>
          </p:cNvSpPr>
          <p:nvPr/>
        </p:nvSpPr>
        <p:spPr bwMode="auto">
          <a:xfrm>
            <a:off x="6248400" y="198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69" name="Freeform 45"/>
          <p:cNvSpPr>
            <a:spLocks/>
          </p:cNvSpPr>
          <p:nvPr/>
        </p:nvSpPr>
        <p:spPr bwMode="auto">
          <a:xfrm>
            <a:off x="4343400" y="2133600"/>
            <a:ext cx="1447800" cy="317500"/>
          </a:xfrm>
          <a:custGeom>
            <a:avLst/>
            <a:gdLst>
              <a:gd name="T0" fmla="*/ 0 w 912"/>
              <a:gd name="T1" fmla="*/ 0 h 248"/>
              <a:gd name="T2" fmla="*/ 432 w 912"/>
              <a:gd name="T3" fmla="*/ 240 h 248"/>
              <a:gd name="T4" fmla="*/ 912 w 912"/>
              <a:gd name="T5" fmla="*/ 4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248">
                <a:moveTo>
                  <a:pt x="0" y="0"/>
                </a:moveTo>
                <a:cubicBezTo>
                  <a:pt x="140" y="116"/>
                  <a:pt x="280" y="232"/>
                  <a:pt x="432" y="240"/>
                </a:cubicBezTo>
                <a:cubicBezTo>
                  <a:pt x="584" y="248"/>
                  <a:pt x="748" y="148"/>
                  <a:pt x="912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70" name="Freeform 46"/>
          <p:cNvSpPr>
            <a:spLocks/>
          </p:cNvSpPr>
          <p:nvPr/>
        </p:nvSpPr>
        <p:spPr bwMode="auto">
          <a:xfrm>
            <a:off x="4419600" y="1600200"/>
            <a:ext cx="1295400" cy="304800"/>
          </a:xfrm>
          <a:custGeom>
            <a:avLst/>
            <a:gdLst>
              <a:gd name="T0" fmla="*/ 912 w 912"/>
              <a:gd name="T1" fmla="*/ 248 h 248"/>
              <a:gd name="T2" fmla="*/ 528 w 912"/>
              <a:gd name="T3" fmla="*/ 8 h 248"/>
              <a:gd name="T4" fmla="*/ 0 w 912"/>
              <a:gd name="T5" fmla="*/ 20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248">
                <a:moveTo>
                  <a:pt x="912" y="248"/>
                </a:moveTo>
                <a:cubicBezTo>
                  <a:pt x="796" y="132"/>
                  <a:pt x="680" y="16"/>
                  <a:pt x="528" y="8"/>
                </a:cubicBezTo>
                <a:cubicBezTo>
                  <a:pt x="376" y="0"/>
                  <a:pt x="188" y="100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71" name="Freeform 47"/>
          <p:cNvSpPr>
            <a:spLocks/>
          </p:cNvSpPr>
          <p:nvPr/>
        </p:nvSpPr>
        <p:spPr bwMode="auto">
          <a:xfrm>
            <a:off x="5638800" y="10668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0272" name="Object 48"/>
          <p:cNvGraphicFramePr>
            <a:graphicFrameLocks noChangeAspect="1"/>
          </p:cNvGraphicFramePr>
          <p:nvPr/>
        </p:nvGraphicFramePr>
        <p:xfrm>
          <a:off x="6553200" y="1524000"/>
          <a:ext cx="647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1" name="Equation" r:id="rId17" imgW="647640" imgH="469800" progId="Equation.3">
                  <p:embed/>
                </p:oleObj>
              </mc:Choice>
              <mc:Fallback>
                <p:oleObj name="Equation" r:id="rId17" imgW="647640" imgH="469800" progId="Equation.3">
                  <p:embed/>
                  <p:pic>
                    <p:nvPicPr>
                      <p:cNvPr id="0" name="Object 48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524000"/>
                        <a:ext cx="6477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73" name="Object 49"/>
          <p:cNvGraphicFramePr>
            <a:graphicFrameLocks noChangeAspect="1"/>
          </p:cNvGraphicFramePr>
          <p:nvPr/>
        </p:nvGraphicFramePr>
        <p:xfrm>
          <a:off x="4953000" y="12954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2" name="Equation" r:id="rId19" imgW="266400" imgH="279360" progId="Equation.3">
                  <p:embed/>
                </p:oleObj>
              </mc:Choice>
              <mc:Fallback>
                <p:oleObj name="Equation" r:id="rId19" imgW="266400" imgH="279360" progId="Equation.3">
                  <p:embed/>
                  <p:pic>
                    <p:nvPicPr>
                      <p:cNvPr id="0" name="Object 4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2954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74" name="Object 50"/>
          <p:cNvGraphicFramePr>
            <a:graphicFrameLocks noChangeAspect="1"/>
          </p:cNvGraphicFramePr>
          <p:nvPr/>
        </p:nvGraphicFramePr>
        <p:xfrm>
          <a:off x="5867400" y="6858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3" name="Equation" r:id="rId20" imgW="253800" imgH="393480" progId="Equation.3">
                  <p:embed/>
                </p:oleObj>
              </mc:Choice>
              <mc:Fallback>
                <p:oleObj name="Equation" r:id="rId20" imgW="253800" imgH="393480" progId="Equation.3">
                  <p:embed/>
                  <p:pic>
                    <p:nvPicPr>
                      <p:cNvPr id="0" name="Object 50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6858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75" name="Object 51"/>
          <p:cNvGraphicFramePr>
            <a:graphicFrameLocks noChangeAspect="1"/>
          </p:cNvGraphicFramePr>
          <p:nvPr/>
        </p:nvGraphicFramePr>
        <p:xfrm>
          <a:off x="4978400" y="24638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4" name="Equation" r:id="rId21" imgW="253800" imgH="393480" progId="Equation.3">
                  <p:embed/>
                </p:oleObj>
              </mc:Choice>
              <mc:Fallback>
                <p:oleObj name="Equation" r:id="rId21" imgW="253800" imgH="393480" progId="Equation.3">
                  <p:embed/>
                  <p:pic>
                    <p:nvPicPr>
                      <p:cNvPr id="0" name="Object 5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24638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76" name="Oval 52"/>
          <p:cNvSpPr>
            <a:spLocks noChangeArrowheads="1"/>
          </p:cNvSpPr>
          <p:nvPr/>
        </p:nvSpPr>
        <p:spPr bwMode="auto">
          <a:xfrm>
            <a:off x="7620000" y="167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0277" name="Object 53"/>
          <p:cNvGraphicFramePr>
            <a:graphicFrameLocks noChangeAspect="1"/>
          </p:cNvGraphicFramePr>
          <p:nvPr/>
        </p:nvGraphicFramePr>
        <p:xfrm>
          <a:off x="3962400" y="16002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5" name="Equation" r:id="rId22" imgW="431640" imgH="533160" progId="Equation.3">
                  <p:embed/>
                </p:oleObj>
              </mc:Choice>
              <mc:Fallback>
                <p:oleObj name="Equation" r:id="rId22" imgW="431640" imgH="533160" progId="Equation.3">
                  <p:embed/>
                  <p:pic>
                    <p:nvPicPr>
                      <p:cNvPr id="0" name="Object 5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002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78" name="Object 54"/>
          <p:cNvGraphicFramePr>
            <a:graphicFrameLocks noChangeAspect="1"/>
          </p:cNvGraphicFramePr>
          <p:nvPr/>
        </p:nvGraphicFramePr>
        <p:xfrm>
          <a:off x="5791200" y="1600200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6" name="Equation" r:id="rId23" imgW="368280" imgH="520560" progId="Equation.3">
                  <p:embed/>
                </p:oleObj>
              </mc:Choice>
              <mc:Fallback>
                <p:oleObj name="Equation" r:id="rId23" imgW="368280" imgH="520560" progId="Equation.3">
                  <p:embed/>
                  <p:pic>
                    <p:nvPicPr>
                      <p:cNvPr id="0" name="Object 5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79" name="Object 55"/>
          <p:cNvGraphicFramePr>
            <a:graphicFrameLocks noChangeAspect="1"/>
          </p:cNvGraphicFramePr>
          <p:nvPr/>
        </p:nvGraphicFramePr>
        <p:xfrm>
          <a:off x="7696200" y="1600200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7" name="Equation" r:id="rId24" imgW="444240" imgH="520560" progId="Equation.3">
                  <p:embed/>
                </p:oleObj>
              </mc:Choice>
              <mc:Fallback>
                <p:oleObj name="Equation" r:id="rId24" imgW="444240" imgH="520560" progId="Equation.3">
                  <p:embed/>
                  <p:pic>
                    <p:nvPicPr>
                      <p:cNvPr id="0" name="Object 5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600200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80" name="Freeform 56"/>
          <p:cNvSpPr>
            <a:spLocks/>
          </p:cNvSpPr>
          <p:nvPr/>
        </p:nvSpPr>
        <p:spPr bwMode="auto">
          <a:xfrm>
            <a:off x="7620000" y="9906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0281" name="Object 57"/>
          <p:cNvGraphicFramePr>
            <a:graphicFrameLocks noChangeAspect="1"/>
          </p:cNvGraphicFramePr>
          <p:nvPr/>
        </p:nvGraphicFramePr>
        <p:xfrm>
          <a:off x="7842250" y="630238"/>
          <a:ext cx="2524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8" name="Equation" r:id="rId25" imgW="253800" imgH="393480" progId="Equation.3">
                  <p:embed/>
                </p:oleObj>
              </mc:Choice>
              <mc:Fallback>
                <p:oleObj name="Equation" r:id="rId25" imgW="253800" imgH="393480" progId="Equation.3">
                  <p:embed/>
                  <p:pic>
                    <p:nvPicPr>
                      <p:cNvPr id="0" name="Object 5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0" y="630238"/>
                        <a:ext cx="25241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82" name="Freeform 58"/>
          <p:cNvSpPr>
            <a:spLocks/>
          </p:cNvSpPr>
          <p:nvPr/>
        </p:nvSpPr>
        <p:spPr bwMode="auto">
          <a:xfrm>
            <a:off x="7543800" y="44958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0283" name="Object 59"/>
          <p:cNvGraphicFramePr>
            <a:graphicFrameLocks noChangeAspect="1"/>
          </p:cNvGraphicFramePr>
          <p:nvPr/>
        </p:nvGraphicFramePr>
        <p:xfrm>
          <a:off x="7766050" y="4135438"/>
          <a:ext cx="2524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9" name="Equation" r:id="rId26" imgW="253800" imgH="393480" progId="Equation.3">
                  <p:embed/>
                </p:oleObj>
              </mc:Choice>
              <mc:Fallback>
                <p:oleObj name="Equation" r:id="rId26" imgW="253800" imgH="393480" progId="Equation.3">
                  <p:embed/>
                  <p:pic>
                    <p:nvPicPr>
                      <p:cNvPr id="0" name="Object 5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4135438"/>
                        <a:ext cx="25241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61DF-5056-4835-9606-1D8E4ADA2A7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Reducing the states:</a:t>
            </a:r>
          </a:p>
        </p:txBody>
      </p:sp>
      <p:sp>
        <p:nvSpPr>
          <p:cNvPr id="181277" name="AutoShape 29"/>
          <p:cNvSpPr>
            <a:spLocks noChangeArrowheads="1"/>
          </p:cNvSpPr>
          <p:nvPr/>
        </p:nvSpPr>
        <p:spPr bwMode="auto">
          <a:xfrm>
            <a:off x="6400800" y="30480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80" name="Oval 32"/>
          <p:cNvSpPr>
            <a:spLocks noChangeArrowheads="1"/>
          </p:cNvSpPr>
          <p:nvPr/>
        </p:nvSpPr>
        <p:spPr bwMode="auto">
          <a:xfrm>
            <a:off x="3943350" y="1714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81" name="Oval 33"/>
          <p:cNvSpPr>
            <a:spLocks noChangeArrowheads="1"/>
          </p:cNvSpPr>
          <p:nvPr/>
        </p:nvSpPr>
        <p:spPr bwMode="auto">
          <a:xfrm>
            <a:off x="7600950" y="16383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82" name="Oval 34"/>
          <p:cNvSpPr>
            <a:spLocks noChangeArrowheads="1"/>
          </p:cNvSpPr>
          <p:nvPr/>
        </p:nvSpPr>
        <p:spPr bwMode="auto">
          <a:xfrm>
            <a:off x="5772150" y="1714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83" name="Line 35"/>
          <p:cNvSpPr>
            <a:spLocks noChangeShapeType="1"/>
          </p:cNvSpPr>
          <p:nvPr/>
        </p:nvSpPr>
        <p:spPr bwMode="auto">
          <a:xfrm>
            <a:off x="3181350" y="20193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84" name="Line 36"/>
          <p:cNvSpPr>
            <a:spLocks noChangeShapeType="1"/>
          </p:cNvSpPr>
          <p:nvPr/>
        </p:nvSpPr>
        <p:spPr bwMode="auto">
          <a:xfrm>
            <a:off x="6305550" y="20193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85" name="Freeform 37"/>
          <p:cNvSpPr>
            <a:spLocks/>
          </p:cNvSpPr>
          <p:nvPr/>
        </p:nvSpPr>
        <p:spPr bwMode="auto">
          <a:xfrm>
            <a:off x="4400550" y="2171700"/>
            <a:ext cx="1447800" cy="317500"/>
          </a:xfrm>
          <a:custGeom>
            <a:avLst/>
            <a:gdLst>
              <a:gd name="T0" fmla="*/ 0 w 912"/>
              <a:gd name="T1" fmla="*/ 0 h 248"/>
              <a:gd name="T2" fmla="*/ 432 w 912"/>
              <a:gd name="T3" fmla="*/ 240 h 248"/>
              <a:gd name="T4" fmla="*/ 912 w 912"/>
              <a:gd name="T5" fmla="*/ 48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248">
                <a:moveTo>
                  <a:pt x="0" y="0"/>
                </a:moveTo>
                <a:cubicBezTo>
                  <a:pt x="140" y="116"/>
                  <a:pt x="280" y="232"/>
                  <a:pt x="432" y="240"/>
                </a:cubicBezTo>
                <a:cubicBezTo>
                  <a:pt x="584" y="248"/>
                  <a:pt x="748" y="148"/>
                  <a:pt x="912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86" name="Freeform 38"/>
          <p:cNvSpPr>
            <a:spLocks/>
          </p:cNvSpPr>
          <p:nvPr/>
        </p:nvSpPr>
        <p:spPr bwMode="auto">
          <a:xfrm>
            <a:off x="4476750" y="1638300"/>
            <a:ext cx="1295400" cy="304800"/>
          </a:xfrm>
          <a:custGeom>
            <a:avLst/>
            <a:gdLst>
              <a:gd name="T0" fmla="*/ 912 w 912"/>
              <a:gd name="T1" fmla="*/ 248 h 248"/>
              <a:gd name="T2" fmla="*/ 528 w 912"/>
              <a:gd name="T3" fmla="*/ 8 h 248"/>
              <a:gd name="T4" fmla="*/ 0 w 912"/>
              <a:gd name="T5" fmla="*/ 200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248">
                <a:moveTo>
                  <a:pt x="912" y="248"/>
                </a:moveTo>
                <a:cubicBezTo>
                  <a:pt x="796" y="132"/>
                  <a:pt x="680" y="16"/>
                  <a:pt x="528" y="8"/>
                </a:cubicBezTo>
                <a:cubicBezTo>
                  <a:pt x="376" y="0"/>
                  <a:pt x="188" y="100"/>
                  <a:pt x="0" y="2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87" name="Freeform 39"/>
          <p:cNvSpPr>
            <a:spLocks/>
          </p:cNvSpPr>
          <p:nvPr/>
        </p:nvSpPr>
        <p:spPr bwMode="auto">
          <a:xfrm>
            <a:off x="5695950" y="11049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1288" name="Object 40"/>
          <p:cNvGraphicFramePr>
            <a:graphicFrameLocks noChangeAspect="1"/>
          </p:cNvGraphicFramePr>
          <p:nvPr/>
        </p:nvGraphicFramePr>
        <p:xfrm>
          <a:off x="6477000" y="1600200"/>
          <a:ext cx="914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83" name="Equation" r:id="rId3" imgW="914400" imgH="393480" progId="Equation.3">
                  <p:embed/>
                </p:oleObj>
              </mc:Choice>
              <mc:Fallback>
                <p:oleObj name="Equation" r:id="rId3" imgW="914400" imgH="393480" progId="Equation.3">
                  <p:embed/>
                  <p:pic>
                    <p:nvPicPr>
                      <p:cNvPr id="0" name="Object 40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600200"/>
                        <a:ext cx="9144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89" name="Object 41"/>
          <p:cNvGraphicFramePr>
            <a:graphicFrameLocks noChangeAspect="1"/>
          </p:cNvGraphicFramePr>
          <p:nvPr/>
        </p:nvGraphicFramePr>
        <p:xfrm>
          <a:off x="5010150" y="13335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84" name="Equation" r:id="rId5" imgW="266400" imgH="279360" progId="Equation.3">
                  <p:embed/>
                </p:oleObj>
              </mc:Choice>
              <mc:Fallback>
                <p:oleObj name="Equation" r:id="rId5" imgW="266400" imgH="279360" progId="Equation.3">
                  <p:embed/>
                  <p:pic>
                    <p:nvPicPr>
                      <p:cNvPr id="0" name="Object 4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13335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90" name="Object 42"/>
          <p:cNvGraphicFramePr>
            <a:graphicFrameLocks noChangeAspect="1"/>
          </p:cNvGraphicFramePr>
          <p:nvPr/>
        </p:nvGraphicFramePr>
        <p:xfrm>
          <a:off x="5924550" y="7239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85" name="Equation" r:id="rId7" imgW="253800" imgH="393480" progId="Equation.3">
                  <p:embed/>
                </p:oleObj>
              </mc:Choice>
              <mc:Fallback>
                <p:oleObj name="Equation" r:id="rId7" imgW="253800" imgH="393480" progId="Equation.3">
                  <p:embed/>
                  <p:pic>
                    <p:nvPicPr>
                      <p:cNvPr id="0" name="Object 4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50" y="7239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91" name="Object 43"/>
          <p:cNvGraphicFramePr>
            <a:graphicFrameLocks noChangeAspect="1"/>
          </p:cNvGraphicFramePr>
          <p:nvPr/>
        </p:nvGraphicFramePr>
        <p:xfrm>
          <a:off x="5035550" y="25019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86" name="Equation" r:id="rId9" imgW="253800" imgH="393480" progId="Equation.3">
                  <p:embed/>
                </p:oleObj>
              </mc:Choice>
              <mc:Fallback>
                <p:oleObj name="Equation" r:id="rId9" imgW="253800" imgH="393480" progId="Equation.3">
                  <p:embed/>
                  <p:pic>
                    <p:nvPicPr>
                      <p:cNvPr id="0" name="Object 4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550" y="25019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92" name="Oval 44"/>
          <p:cNvSpPr>
            <a:spLocks noChangeArrowheads="1"/>
          </p:cNvSpPr>
          <p:nvPr/>
        </p:nvSpPr>
        <p:spPr bwMode="auto">
          <a:xfrm>
            <a:off x="7677150" y="17145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1293" name="Object 45"/>
          <p:cNvGraphicFramePr>
            <a:graphicFrameLocks noChangeAspect="1"/>
          </p:cNvGraphicFramePr>
          <p:nvPr/>
        </p:nvGraphicFramePr>
        <p:xfrm>
          <a:off x="4019550" y="16383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87" name="Equation" r:id="rId11" imgW="431640" imgH="533160" progId="Equation.3">
                  <p:embed/>
                </p:oleObj>
              </mc:Choice>
              <mc:Fallback>
                <p:oleObj name="Equation" r:id="rId11" imgW="431640" imgH="533160" progId="Equation.3">
                  <p:embed/>
                  <p:pic>
                    <p:nvPicPr>
                      <p:cNvPr id="0" name="Object 4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16383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94" name="Object 46"/>
          <p:cNvGraphicFramePr>
            <a:graphicFrameLocks noChangeAspect="1"/>
          </p:cNvGraphicFramePr>
          <p:nvPr/>
        </p:nvGraphicFramePr>
        <p:xfrm>
          <a:off x="5848350" y="1638300"/>
          <a:ext cx="368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88" name="Equation" r:id="rId13" imgW="368280" imgH="520560" progId="Equation.3">
                  <p:embed/>
                </p:oleObj>
              </mc:Choice>
              <mc:Fallback>
                <p:oleObj name="Equation" r:id="rId13" imgW="368280" imgH="520560" progId="Equation.3">
                  <p:embed/>
                  <p:pic>
                    <p:nvPicPr>
                      <p:cNvPr id="0" name="Object 46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50" y="1638300"/>
                        <a:ext cx="368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95" name="Object 47"/>
          <p:cNvGraphicFramePr>
            <a:graphicFrameLocks noChangeAspect="1"/>
          </p:cNvGraphicFramePr>
          <p:nvPr/>
        </p:nvGraphicFramePr>
        <p:xfrm>
          <a:off x="7753350" y="1638300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89" name="Equation" r:id="rId15" imgW="444240" imgH="520560" progId="Equation.3">
                  <p:embed/>
                </p:oleObj>
              </mc:Choice>
              <mc:Fallback>
                <p:oleObj name="Equation" r:id="rId15" imgW="444240" imgH="520560" progId="Equation.3">
                  <p:embed/>
                  <p:pic>
                    <p:nvPicPr>
                      <p:cNvPr id="0" name="Object 4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3350" y="1638300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96" name="Freeform 48"/>
          <p:cNvSpPr>
            <a:spLocks/>
          </p:cNvSpPr>
          <p:nvPr/>
        </p:nvSpPr>
        <p:spPr bwMode="auto">
          <a:xfrm>
            <a:off x="7600950" y="10287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1297" name="Object 49"/>
          <p:cNvGraphicFramePr>
            <a:graphicFrameLocks noChangeAspect="1"/>
          </p:cNvGraphicFramePr>
          <p:nvPr/>
        </p:nvGraphicFramePr>
        <p:xfrm>
          <a:off x="7823200" y="668338"/>
          <a:ext cx="2524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0" name="Equation" r:id="rId17" imgW="253800" imgH="393480" progId="Equation.3">
                  <p:embed/>
                </p:oleObj>
              </mc:Choice>
              <mc:Fallback>
                <p:oleObj name="Equation" r:id="rId17" imgW="253800" imgH="393480" progId="Equation.3">
                  <p:embed/>
                  <p:pic>
                    <p:nvPicPr>
                      <p:cNvPr id="0" name="Object 4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668338"/>
                        <a:ext cx="25241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98" name="Oval 50"/>
          <p:cNvSpPr>
            <a:spLocks noChangeArrowheads="1"/>
          </p:cNvSpPr>
          <p:nvPr/>
        </p:nvSpPr>
        <p:spPr bwMode="auto">
          <a:xfrm>
            <a:off x="3886200" y="5638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99" name="Oval 51"/>
          <p:cNvSpPr>
            <a:spLocks noChangeArrowheads="1"/>
          </p:cNvSpPr>
          <p:nvPr/>
        </p:nvSpPr>
        <p:spPr bwMode="auto">
          <a:xfrm>
            <a:off x="7543800" y="5562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301" name="Line 53"/>
          <p:cNvSpPr>
            <a:spLocks noChangeShapeType="1"/>
          </p:cNvSpPr>
          <p:nvPr/>
        </p:nvSpPr>
        <p:spPr bwMode="auto">
          <a:xfrm>
            <a:off x="3124200" y="594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310" name="Oval 62"/>
          <p:cNvSpPr>
            <a:spLocks noChangeArrowheads="1"/>
          </p:cNvSpPr>
          <p:nvPr/>
        </p:nvSpPr>
        <p:spPr bwMode="auto">
          <a:xfrm>
            <a:off x="7620000" y="5638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1311" name="Object 63"/>
          <p:cNvGraphicFramePr>
            <a:graphicFrameLocks noChangeAspect="1"/>
          </p:cNvGraphicFramePr>
          <p:nvPr/>
        </p:nvGraphicFramePr>
        <p:xfrm>
          <a:off x="3962400" y="55626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1" name="Equation" r:id="rId18" imgW="431640" imgH="533160" progId="Equation.3">
                  <p:embed/>
                </p:oleObj>
              </mc:Choice>
              <mc:Fallback>
                <p:oleObj name="Equation" r:id="rId18" imgW="431640" imgH="533160" progId="Equation.3">
                  <p:embed/>
                  <p:pic>
                    <p:nvPicPr>
                      <p:cNvPr id="0" name="Object 6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5626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313" name="Object 65"/>
          <p:cNvGraphicFramePr>
            <a:graphicFrameLocks noChangeAspect="1"/>
          </p:cNvGraphicFramePr>
          <p:nvPr/>
        </p:nvGraphicFramePr>
        <p:xfrm>
          <a:off x="7696200" y="5562600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2" name="Equation" r:id="rId19" imgW="444240" imgH="520560" progId="Equation.3">
                  <p:embed/>
                </p:oleObj>
              </mc:Choice>
              <mc:Fallback>
                <p:oleObj name="Equation" r:id="rId19" imgW="444240" imgH="520560" progId="Equation.3">
                  <p:embed/>
                  <p:pic>
                    <p:nvPicPr>
                      <p:cNvPr id="0" name="Object 6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562600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314" name="Freeform 66"/>
          <p:cNvSpPr>
            <a:spLocks/>
          </p:cNvSpPr>
          <p:nvPr/>
        </p:nvSpPr>
        <p:spPr bwMode="auto">
          <a:xfrm>
            <a:off x="7543800" y="49530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1315" name="Object 67"/>
          <p:cNvGraphicFramePr>
            <a:graphicFrameLocks noChangeAspect="1"/>
          </p:cNvGraphicFramePr>
          <p:nvPr/>
        </p:nvGraphicFramePr>
        <p:xfrm>
          <a:off x="7766050" y="4592638"/>
          <a:ext cx="2524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3" name="Equation" r:id="rId20" imgW="253800" imgH="393480" progId="Equation.3">
                  <p:embed/>
                </p:oleObj>
              </mc:Choice>
              <mc:Fallback>
                <p:oleObj name="Equation" r:id="rId20" imgW="253800" imgH="393480" progId="Equation.3">
                  <p:embed/>
                  <p:pic>
                    <p:nvPicPr>
                      <p:cNvPr id="0" name="Object 6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4592638"/>
                        <a:ext cx="25241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318" name="Freeform 70"/>
          <p:cNvSpPr>
            <a:spLocks/>
          </p:cNvSpPr>
          <p:nvPr/>
        </p:nvSpPr>
        <p:spPr bwMode="auto">
          <a:xfrm>
            <a:off x="3810000" y="50292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1319" name="Object 71"/>
          <p:cNvGraphicFramePr>
            <a:graphicFrameLocks noChangeAspect="1"/>
          </p:cNvGraphicFramePr>
          <p:nvPr/>
        </p:nvGraphicFramePr>
        <p:xfrm>
          <a:off x="3644900" y="4495800"/>
          <a:ext cx="1054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4" name="Equation" r:id="rId21" imgW="1054080" imgH="393480" progId="Equation.3">
                  <p:embed/>
                </p:oleObj>
              </mc:Choice>
              <mc:Fallback>
                <p:oleObj name="Equation" r:id="rId21" imgW="1054080" imgH="393480" progId="Equation.3">
                  <p:embed/>
                  <p:pic>
                    <p:nvPicPr>
                      <p:cNvPr id="0" name="Object 7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4495800"/>
                        <a:ext cx="10541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322" name="Object 74"/>
          <p:cNvGraphicFramePr>
            <a:graphicFrameLocks noChangeAspect="1"/>
          </p:cNvGraphicFramePr>
          <p:nvPr/>
        </p:nvGraphicFramePr>
        <p:xfrm>
          <a:off x="4965700" y="5410200"/>
          <a:ext cx="20066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5" name="Equation" r:id="rId23" imgW="2006280" imgH="482400" progId="Equation.3">
                  <p:embed/>
                </p:oleObj>
              </mc:Choice>
              <mc:Fallback>
                <p:oleObj name="Equation" r:id="rId23" imgW="2006280" imgH="482400" progId="Equation.3">
                  <p:embed/>
                  <p:pic>
                    <p:nvPicPr>
                      <p:cNvPr id="0" name="Object 7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5410200"/>
                        <a:ext cx="20066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323" name="Line 75"/>
          <p:cNvSpPr>
            <a:spLocks noChangeShapeType="1"/>
          </p:cNvSpPr>
          <p:nvPr/>
        </p:nvSpPr>
        <p:spPr bwMode="auto">
          <a:xfrm>
            <a:off x="4419600" y="5943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Regular Expressions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Convert FA to </a:t>
            </a:r>
            <a:r>
              <a:rPr lang="en-US" altLang="en-US" b="1" dirty="0"/>
              <a:t>Regular Expressions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b="1" dirty="0" smtClean="0"/>
              <a:t>Introduction </a:t>
            </a:r>
            <a:r>
              <a:rPr lang="en-US" altLang="en-US" b="1" dirty="0"/>
              <a:t>to flex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991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AD92-3DCF-41F9-B7B6-2FAB3254AC6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Resulting Regular Expression:</a:t>
            </a:r>
          </a:p>
          <a:p>
            <a:endParaRPr lang="en-US" altLang="en-US"/>
          </a:p>
        </p:txBody>
      </p:sp>
      <p:sp>
        <p:nvSpPr>
          <p:cNvPr id="182276" name="Oval 4"/>
          <p:cNvSpPr>
            <a:spLocks noChangeArrowheads="1"/>
          </p:cNvSpPr>
          <p:nvPr/>
        </p:nvSpPr>
        <p:spPr bwMode="auto">
          <a:xfrm>
            <a:off x="2514600" y="3048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6172200" y="2971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>
            <a:off x="1752600" y="335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Oval 7"/>
          <p:cNvSpPr>
            <a:spLocks noChangeArrowheads="1"/>
          </p:cNvSpPr>
          <p:nvPr/>
        </p:nvSpPr>
        <p:spPr bwMode="auto">
          <a:xfrm>
            <a:off x="6248400" y="3048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2280" name="Object 8"/>
          <p:cNvGraphicFramePr>
            <a:graphicFrameLocks noChangeAspect="1"/>
          </p:cNvGraphicFramePr>
          <p:nvPr/>
        </p:nvGraphicFramePr>
        <p:xfrm>
          <a:off x="2590800" y="2971800"/>
          <a:ext cx="4302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17" name="Equation" r:id="rId3" imgW="431640" imgH="533160" progId="Equation.3">
                  <p:embed/>
                </p:oleObj>
              </mc:Choice>
              <mc:Fallback>
                <p:oleObj name="Equation" r:id="rId3" imgW="431640" imgH="533160" progId="Equation.3">
                  <p:embed/>
                  <p:pic>
                    <p:nvPicPr>
                      <p:cNvPr id="0" name="Object 8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71800"/>
                        <a:ext cx="4302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1" name="Object 9"/>
          <p:cNvGraphicFramePr>
            <a:graphicFrameLocks noChangeAspect="1"/>
          </p:cNvGraphicFramePr>
          <p:nvPr/>
        </p:nvGraphicFramePr>
        <p:xfrm>
          <a:off x="6324600" y="2971800"/>
          <a:ext cx="4429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18" name="Equation" r:id="rId5" imgW="444240" imgH="520560" progId="Equation.3">
                  <p:embed/>
                </p:oleObj>
              </mc:Choice>
              <mc:Fallback>
                <p:oleObj name="Equation" r:id="rId5" imgW="444240" imgH="520560" progId="Equation.3">
                  <p:embed/>
                  <p:pic>
                    <p:nvPicPr>
                      <p:cNvPr id="0" name="Object 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71800"/>
                        <a:ext cx="442913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282" name="Freeform 10"/>
          <p:cNvSpPr>
            <a:spLocks/>
          </p:cNvSpPr>
          <p:nvPr/>
        </p:nvSpPr>
        <p:spPr bwMode="auto">
          <a:xfrm>
            <a:off x="6172200" y="23622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2283" name="Object 11"/>
          <p:cNvGraphicFramePr>
            <a:graphicFrameLocks noChangeAspect="1"/>
          </p:cNvGraphicFramePr>
          <p:nvPr/>
        </p:nvGraphicFramePr>
        <p:xfrm>
          <a:off x="6394450" y="2001838"/>
          <a:ext cx="2524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19" name="Equation" r:id="rId7" imgW="253800" imgH="393480" progId="Equation.3">
                  <p:embed/>
                </p:oleObj>
              </mc:Choice>
              <mc:Fallback>
                <p:oleObj name="Equation" r:id="rId7" imgW="253800" imgH="393480" progId="Equation.3">
                  <p:embed/>
                  <p:pic>
                    <p:nvPicPr>
                      <p:cNvPr id="0" name="Object 1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2001838"/>
                        <a:ext cx="25241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284" name="Freeform 12"/>
          <p:cNvSpPr>
            <a:spLocks/>
          </p:cNvSpPr>
          <p:nvPr/>
        </p:nvSpPr>
        <p:spPr bwMode="auto">
          <a:xfrm>
            <a:off x="2438400" y="2438400"/>
            <a:ext cx="571500" cy="622300"/>
          </a:xfrm>
          <a:custGeom>
            <a:avLst/>
            <a:gdLst>
              <a:gd name="T0" fmla="*/ 120 w 360"/>
              <a:gd name="T1" fmla="*/ 392 h 392"/>
              <a:gd name="T2" fmla="*/ 24 w 360"/>
              <a:gd name="T3" fmla="*/ 104 h 392"/>
              <a:gd name="T4" fmla="*/ 264 w 360"/>
              <a:gd name="T5" fmla="*/ 8 h 392"/>
              <a:gd name="T6" fmla="*/ 360 w 360"/>
              <a:gd name="T7" fmla="*/ 152 h 392"/>
              <a:gd name="T8" fmla="*/ 264 w 360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" h="392">
                <a:moveTo>
                  <a:pt x="120" y="392"/>
                </a:moveTo>
                <a:cubicBezTo>
                  <a:pt x="60" y="280"/>
                  <a:pt x="0" y="168"/>
                  <a:pt x="24" y="104"/>
                </a:cubicBezTo>
                <a:cubicBezTo>
                  <a:pt x="48" y="40"/>
                  <a:pt x="208" y="0"/>
                  <a:pt x="264" y="8"/>
                </a:cubicBezTo>
                <a:cubicBezTo>
                  <a:pt x="320" y="16"/>
                  <a:pt x="360" y="88"/>
                  <a:pt x="360" y="152"/>
                </a:cubicBezTo>
                <a:cubicBezTo>
                  <a:pt x="360" y="216"/>
                  <a:pt x="312" y="304"/>
                  <a:pt x="264" y="3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2285" name="Object 13"/>
          <p:cNvGraphicFramePr>
            <a:graphicFrameLocks noChangeAspect="1"/>
          </p:cNvGraphicFramePr>
          <p:nvPr/>
        </p:nvGraphicFramePr>
        <p:xfrm>
          <a:off x="2273300" y="1905000"/>
          <a:ext cx="1054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20" name="Equation" r:id="rId9" imgW="1054080" imgH="393480" progId="Equation.3">
                  <p:embed/>
                </p:oleObj>
              </mc:Choice>
              <mc:Fallback>
                <p:oleObj name="Equation" r:id="rId9" imgW="1054080" imgH="393480" progId="Equation.3">
                  <p:embed/>
                  <p:pic>
                    <p:nvPicPr>
                      <p:cNvPr id="0" name="Object 1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1905000"/>
                        <a:ext cx="10541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6" name="Object 14"/>
          <p:cNvGraphicFramePr>
            <a:graphicFrameLocks noChangeAspect="1"/>
          </p:cNvGraphicFramePr>
          <p:nvPr/>
        </p:nvGraphicFramePr>
        <p:xfrm>
          <a:off x="3594100" y="2819400"/>
          <a:ext cx="20066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21" name="Equation" r:id="rId11" imgW="2006280" imgH="482400" progId="Equation.3">
                  <p:embed/>
                </p:oleObj>
              </mc:Choice>
              <mc:Fallback>
                <p:oleObj name="Equation" r:id="rId11" imgW="2006280" imgH="482400" progId="Equation.3">
                  <p:embed/>
                  <p:pic>
                    <p:nvPicPr>
                      <p:cNvPr id="0" name="Object 1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2819400"/>
                        <a:ext cx="20066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287" name="Line 15"/>
          <p:cNvSpPr>
            <a:spLocks noChangeShapeType="1"/>
          </p:cNvSpPr>
          <p:nvPr/>
        </p:nvSpPr>
        <p:spPr bwMode="auto">
          <a:xfrm>
            <a:off x="3048000" y="3352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2288" name="Object 16"/>
          <p:cNvGraphicFramePr>
            <a:graphicFrameLocks noChangeAspect="1"/>
          </p:cNvGraphicFramePr>
          <p:nvPr/>
        </p:nvGraphicFramePr>
        <p:xfrm>
          <a:off x="1727200" y="4622800"/>
          <a:ext cx="53213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22" name="Equation" r:id="rId13" imgW="5321160" imgH="533160" progId="Equation.3">
                  <p:embed/>
                </p:oleObj>
              </mc:Choice>
              <mc:Fallback>
                <p:oleObj name="Equation" r:id="rId13" imgW="5321160" imgH="5331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622800"/>
                        <a:ext cx="53213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9" name="Object 17"/>
          <p:cNvGraphicFramePr>
            <a:graphicFrameLocks noChangeAspect="1"/>
          </p:cNvGraphicFramePr>
          <p:nvPr/>
        </p:nvGraphicFramePr>
        <p:xfrm>
          <a:off x="1752600" y="5943600"/>
          <a:ext cx="34163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23" name="Equation" r:id="rId15" imgW="3416040" imgH="533160" progId="Equation.3">
                  <p:embed/>
                </p:oleObj>
              </mc:Choice>
              <mc:Fallback>
                <p:oleObj name="Equation" r:id="rId15" imgW="3416040" imgH="5331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943600"/>
                        <a:ext cx="34163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D8A-BE70-4C1B-BA90-ACF13066D39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General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Removing states:</a:t>
            </a:r>
          </a:p>
        </p:txBody>
      </p:sp>
      <p:sp>
        <p:nvSpPr>
          <p:cNvPr id="183300" name="Oval 4"/>
          <p:cNvSpPr>
            <a:spLocks noChangeArrowheads="1"/>
          </p:cNvSpPr>
          <p:nvPr/>
        </p:nvSpPr>
        <p:spPr bwMode="auto">
          <a:xfrm>
            <a:off x="2895600" y="213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5"/>
          <p:cNvSpPr>
            <a:spLocks noChangeArrowheads="1"/>
          </p:cNvSpPr>
          <p:nvPr/>
        </p:nvSpPr>
        <p:spPr bwMode="auto">
          <a:xfrm>
            <a:off x="5257800" y="213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2" name="Oval 6"/>
          <p:cNvSpPr>
            <a:spLocks noChangeArrowheads="1"/>
          </p:cNvSpPr>
          <p:nvPr/>
        </p:nvSpPr>
        <p:spPr bwMode="auto">
          <a:xfrm>
            <a:off x="7543800" y="213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3" name="Freeform 7"/>
          <p:cNvSpPr>
            <a:spLocks/>
          </p:cNvSpPr>
          <p:nvPr/>
        </p:nvSpPr>
        <p:spPr bwMode="auto">
          <a:xfrm>
            <a:off x="3505200" y="2667000"/>
            <a:ext cx="1905000" cy="546100"/>
          </a:xfrm>
          <a:custGeom>
            <a:avLst/>
            <a:gdLst>
              <a:gd name="T0" fmla="*/ 0 w 1248"/>
              <a:gd name="T1" fmla="*/ 0 h 344"/>
              <a:gd name="T2" fmla="*/ 624 w 1248"/>
              <a:gd name="T3" fmla="*/ 336 h 344"/>
              <a:gd name="T4" fmla="*/ 1248 w 1248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8" h="344">
                <a:moveTo>
                  <a:pt x="0" y="0"/>
                </a:moveTo>
                <a:cubicBezTo>
                  <a:pt x="208" y="164"/>
                  <a:pt x="416" y="328"/>
                  <a:pt x="624" y="336"/>
                </a:cubicBezTo>
                <a:cubicBezTo>
                  <a:pt x="832" y="344"/>
                  <a:pt x="1040" y="196"/>
                  <a:pt x="1248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Freeform 9"/>
          <p:cNvSpPr>
            <a:spLocks/>
          </p:cNvSpPr>
          <p:nvPr/>
        </p:nvSpPr>
        <p:spPr bwMode="auto">
          <a:xfrm>
            <a:off x="3505200" y="1752600"/>
            <a:ext cx="1828800" cy="457200"/>
          </a:xfrm>
          <a:custGeom>
            <a:avLst/>
            <a:gdLst>
              <a:gd name="T0" fmla="*/ 1248 w 1248"/>
              <a:gd name="T1" fmla="*/ 288 h 288"/>
              <a:gd name="T2" fmla="*/ 672 w 1248"/>
              <a:gd name="T3" fmla="*/ 0 h 288"/>
              <a:gd name="T4" fmla="*/ 0 w 1248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8" h="288">
                <a:moveTo>
                  <a:pt x="1248" y="288"/>
                </a:moveTo>
                <a:cubicBezTo>
                  <a:pt x="1064" y="144"/>
                  <a:pt x="880" y="0"/>
                  <a:pt x="672" y="0"/>
                </a:cubicBezTo>
                <a:cubicBezTo>
                  <a:pt x="464" y="0"/>
                  <a:pt x="232" y="144"/>
                  <a:pt x="0" y="28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6" name="Freeform 10"/>
          <p:cNvSpPr>
            <a:spLocks/>
          </p:cNvSpPr>
          <p:nvPr/>
        </p:nvSpPr>
        <p:spPr bwMode="auto">
          <a:xfrm>
            <a:off x="5791200" y="2743200"/>
            <a:ext cx="1981200" cy="546100"/>
          </a:xfrm>
          <a:custGeom>
            <a:avLst/>
            <a:gdLst>
              <a:gd name="T0" fmla="*/ 0 w 1248"/>
              <a:gd name="T1" fmla="*/ 0 h 344"/>
              <a:gd name="T2" fmla="*/ 624 w 1248"/>
              <a:gd name="T3" fmla="*/ 336 h 344"/>
              <a:gd name="T4" fmla="*/ 1248 w 1248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8" h="344">
                <a:moveTo>
                  <a:pt x="0" y="0"/>
                </a:moveTo>
                <a:cubicBezTo>
                  <a:pt x="208" y="164"/>
                  <a:pt x="416" y="328"/>
                  <a:pt x="624" y="336"/>
                </a:cubicBezTo>
                <a:cubicBezTo>
                  <a:pt x="832" y="344"/>
                  <a:pt x="1040" y="196"/>
                  <a:pt x="1248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Freeform 11"/>
          <p:cNvSpPr>
            <a:spLocks/>
          </p:cNvSpPr>
          <p:nvPr/>
        </p:nvSpPr>
        <p:spPr bwMode="auto">
          <a:xfrm>
            <a:off x="5867400" y="1752600"/>
            <a:ext cx="1828800" cy="457200"/>
          </a:xfrm>
          <a:custGeom>
            <a:avLst/>
            <a:gdLst>
              <a:gd name="T0" fmla="*/ 1248 w 1248"/>
              <a:gd name="T1" fmla="*/ 288 h 288"/>
              <a:gd name="T2" fmla="*/ 672 w 1248"/>
              <a:gd name="T3" fmla="*/ 0 h 288"/>
              <a:gd name="T4" fmla="*/ 0 w 1248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8" h="288">
                <a:moveTo>
                  <a:pt x="1248" y="288"/>
                </a:moveTo>
                <a:cubicBezTo>
                  <a:pt x="1064" y="144"/>
                  <a:pt x="880" y="0"/>
                  <a:pt x="672" y="0"/>
                </a:cubicBezTo>
                <a:cubicBezTo>
                  <a:pt x="464" y="0"/>
                  <a:pt x="232" y="144"/>
                  <a:pt x="0" y="28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8" name="Freeform 12"/>
          <p:cNvSpPr>
            <a:spLocks/>
          </p:cNvSpPr>
          <p:nvPr/>
        </p:nvSpPr>
        <p:spPr bwMode="auto">
          <a:xfrm>
            <a:off x="5168900" y="1193800"/>
            <a:ext cx="787400" cy="939800"/>
          </a:xfrm>
          <a:custGeom>
            <a:avLst/>
            <a:gdLst>
              <a:gd name="T0" fmla="*/ 296 w 496"/>
              <a:gd name="T1" fmla="*/ 592 h 592"/>
              <a:gd name="T2" fmla="*/ 488 w 496"/>
              <a:gd name="T3" fmla="*/ 256 h 592"/>
              <a:gd name="T4" fmla="*/ 248 w 496"/>
              <a:gd name="T5" fmla="*/ 16 h 592"/>
              <a:gd name="T6" fmla="*/ 8 w 496"/>
              <a:gd name="T7" fmla="*/ 160 h 592"/>
              <a:gd name="T8" fmla="*/ 200 w 496"/>
              <a:gd name="T9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6" h="592">
                <a:moveTo>
                  <a:pt x="296" y="592"/>
                </a:moveTo>
                <a:cubicBezTo>
                  <a:pt x="396" y="472"/>
                  <a:pt x="496" y="352"/>
                  <a:pt x="488" y="256"/>
                </a:cubicBezTo>
                <a:cubicBezTo>
                  <a:pt x="480" y="160"/>
                  <a:pt x="328" y="32"/>
                  <a:pt x="248" y="16"/>
                </a:cubicBezTo>
                <a:cubicBezTo>
                  <a:pt x="168" y="0"/>
                  <a:pt x="16" y="64"/>
                  <a:pt x="8" y="160"/>
                </a:cubicBezTo>
                <a:cubicBezTo>
                  <a:pt x="0" y="256"/>
                  <a:pt x="100" y="424"/>
                  <a:pt x="200" y="5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3309" name="Object 13"/>
          <p:cNvGraphicFramePr>
            <a:graphicFrameLocks noChangeAspect="1"/>
          </p:cNvGraphicFramePr>
          <p:nvPr/>
        </p:nvGraphicFramePr>
        <p:xfrm>
          <a:off x="3048000" y="2133600"/>
          <a:ext cx="3540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74" name="Equation" r:id="rId3" imgW="355320" imgH="533160" progId="Equation.3">
                  <p:embed/>
                </p:oleObj>
              </mc:Choice>
              <mc:Fallback>
                <p:oleObj name="Equation" r:id="rId3" imgW="355320" imgH="533160" progId="Equation.3">
                  <p:embed/>
                  <p:pic>
                    <p:nvPicPr>
                      <p:cNvPr id="0" name="Object 1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3540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10" name="Object 14"/>
          <p:cNvGraphicFramePr>
            <a:graphicFrameLocks noChangeAspect="1"/>
          </p:cNvGraphicFramePr>
          <p:nvPr/>
        </p:nvGraphicFramePr>
        <p:xfrm>
          <a:off x="5486400" y="2286000"/>
          <a:ext cx="2651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75" name="Equation" r:id="rId5" imgW="266400" imgH="368280" progId="Equation.3">
                  <p:embed/>
                </p:oleObj>
              </mc:Choice>
              <mc:Fallback>
                <p:oleObj name="Equation" r:id="rId5" imgW="266400" imgH="368280" progId="Equation.3">
                  <p:embed/>
                  <p:pic>
                    <p:nvPicPr>
                      <p:cNvPr id="0" name="Object 1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86000"/>
                        <a:ext cx="2651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11" name="Object 15"/>
          <p:cNvGraphicFramePr>
            <a:graphicFrameLocks noChangeAspect="1"/>
          </p:cNvGraphicFramePr>
          <p:nvPr/>
        </p:nvGraphicFramePr>
        <p:xfrm>
          <a:off x="7696200" y="2133600"/>
          <a:ext cx="442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76" name="Equation" r:id="rId7" imgW="444240" imgH="609480" progId="Equation.3">
                  <p:embed/>
                </p:oleObj>
              </mc:Choice>
              <mc:Fallback>
                <p:oleObj name="Equation" r:id="rId7" imgW="444240" imgH="609480" progId="Equation.3">
                  <p:embed/>
                  <p:pic>
                    <p:nvPicPr>
                      <p:cNvPr id="0" name="Object 1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133600"/>
                        <a:ext cx="4429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12" name="Object 16"/>
          <p:cNvGraphicFramePr>
            <a:graphicFrameLocks noChangeAspect="1"/>
          </p:cNvGraphicFramePr>
          <p:nvPr/>
        </p:nvGraphicFramePr>
        <p:xfrm>
          <a:off x="4343400" y="2819400"/>
          <a:ext cx="2651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77" name="Equation" r:id="rId9" imgW="266400" imgH="279360" progId="Equation.3">
                  <p:embed/>
                </p:oleObj>
              </mc:Choice>
              <mc:Fallback>
                <p:oleObj name="Equation" r:id="rId9" imgW="266400" imgH="279360" progId="Equation.3">
                  <p:embed/>
                  <p:pic>
                    <p:nvPicPr>
                      <p:cNvPr id="0" name="Object 16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19400"/>
                        <a:ext cx="2651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13" name="Object 17"/>
          <p:cNvGraphicFramePr>
            <a:graphicFrameLocks noChangeAspect="1"/>
          </p:cNvGraphicFramePr>
          <p:nvPr/>
        </p:nvGraphicFramePr>
        <p:xfrm>
          <a:off x="6705600" y="2819400"/>
          <a:ext cx="2524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78" name="Equation" r:id="rId11" imgW="253800" imgH="393480" progId="Equation.3">
                  <p:embed/>
                </p:oleObj>
              </mc:Choice>
              <mc:Fallback>
                <p:oleObj name="Equation" r:id="rId11" imgW="253800" imgH="393480" progId="Equation.3">
                  <p:embed/>
                  <p:pic>
                    <p:nvPicPr>
                      <p:cNvPr id="0" name="Object 1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819400"/>
                        <a:ext cx="2524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14" name="Object 18"/>
          <p:cNvGraphicFramePr>
            <a:graphicFrameLocks noChangeAspect="1"/>
          </p:cNvGraphicFramePr>
          <p:nvPr/>
        </p:nvGraphicFramePr>
        <p:xfrm>
          <a:off x="6705600" y="1447800"/>
          <a:ext cx="2397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79" name="Equation" r:id="rId13" imgW="241200" imgH="279360" progId="Equation.3">
                  <p:embed/>
                </p:oleObj>
              </mc:Choice>
              <mc:Fallback>
                <p:oleObj name="Equation" r:id="rId13" imgW="241200" imgH="279360" progId="Equation.3">
                  <p:embed/>
                  <p:pic>
                    <p:nvPicPr>
                      <p:cNvPr id="0" name="Object 18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447800"/>
                        <a:ext cx="2397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15" name="Object 19"/>
          <p:cNvGraphicFramePr>
            <a:graphicFrameLocks noChangeAspect="1"/>
          </p:cNvGraphicFramePr>
          <p:nvPr/>
        </p:nvGraphicFramePr>
        <p:xfrm>
          <a:off x="4343400" y="1371600"/>
          <a:ext cx="303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80" name="Equation" r:id="rId15" imgW="304560" imgH="393480" progId="Equation.3">
                  <p:embed/>
                </p:oleObj>
              </mc:Choice>
              <mc:Fallback>
                <p:oleObj name="Equation" r:id="rId15" imgW="304560" imgH="393480" progId="Equation.3">
                  <p:embed/>
                  <p:pic>
                    <p:nvPicPr>
                      <p:cNvPr id="0" name="Object 1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371600"/>
                        <a:ext cx="3032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16" name="Object 20"/>
          <p:cNvGraphicFramePr>
            <a:graphicFrameLocks noChangeAspect="1"/>
          </p:cNvGraphicFramePr>
          <p:nvPr/>
        </p:nvGraphicFramePr>
        <p:xfrm>
          <a:off x="5562600" y="9144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81" name="Equation" r:id="rId17" imgW="228600" imgH="279360" progId="Equation.3">
                  <p:embed/>
                </p:oleObj>
              </mc:Choice>
              <mc:Fallback>
                <p:oleObj name="Equation" r:id="rId17" imgW="228600" imgH="279360" progId="Equation.3">
                  <p:embed/>
                  <p:pic>
                    <p:nvPicPr>
                      <p:cNvPr id="0" name="Object 20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91440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17" name="Oval 21"/>
          <p:cNvSpPr>
            <a:spLocks noChangeArrowheads="1"/>
          </p:cNvSpPr>
          <p:nvPr/>
        </p:nvSpPr>
        <p:spPr bwMode="auto">
          <a:xfrm>
            <a:off x="2895600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3319" name="Oval 23"/>
          <p:cNvSpPr>
            <a:spLocks noChangeArrowheads="1"/>
          </p:cNvSpPr>
          <p:nvPr/>
        </p:nvSpPr>
        <p:spPr bwMode="auto">
          <a:xfrm>
            <a:off x="7543800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3322" name="Freeform 26"/>
          <p:cNvSpPr>
            <a:spLocks/>
          </p:cNvSpPr>
          <p:nvPr/>
        </p:nvSpPr>
        <p:spPr bwMode="auto">
          <a:xfrm>
            <a:off x="3505200" y="6019800"/>
            <a:ext cx="4114800" cy="546100"/>
          </a:xfrm>
          <a:custGeom>
            <a:avLst/>
            <a:gdLst>
              <a:gd name="T0" fmla="*/ 0 w 1248"/>
              <a:gd name="T1" fmla="*/ 0 h 344"/>
              <a:gd name="T2" fmla="*/ 624 w 1248"/>
              <a:gd name="T3" fmla="*/ 336 h 344"/>
              <a:gd name="T4" fmla="*/ 1248 w 1248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8" h="344">
                <a:moveTo>
                  <a:pt x="0" y="0"/>
                </a:moveTo>
                <a:cubicBezTo>
                  <a:pt x="208" y="164"/>
                  <a:pt x="416" y="328"/>
                  <a:pt x="624" y="336"/>
                </a:cubicBezTo>
                <a:cubicBezTo>
                  <a:pt x="832" y="344"/>
                  <a:pt x="1040" y="196"/>
                  <a:pt x="1248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3323" name="Freeform 27"/>
          <p:cNvSpPr>
            <a:spLocks/>
          </p:cNvSpPr>
          <p:nvPr/>
        </p:nvSpPr>
        <p:spPr bwMode="auto">
          <a:xfrm>
            <a:off x="3581400" y="5181600"/>
            <a:ext cx="4038600" cy="457200"/>
          </a:xfrm>
          <a:custGeom>
            <a:avLst/>
            <a:gdLst>
              <a:gd name="T0" fmla="*/ 1248 w 1248"/>
              <a:gd name="T1" fmla="*/ 288 h 288"/>
              <a:gd name="T2" fmla="*/ 672 w 1248"/>
              <a:gd name="T3" fmla="*/ 0 h 288"/>
              <a:gd name="T4" fmla="*/ 0 w 1248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8" h="288">
                <a:moveTo>
                  <a:pt x="1248" y="288"/>
                </a:moveTo>
                <a:cubicBezTo>
                  <a:pt x="1064" y="144"/>
                  <a:pt x="880" y="0"/>
                  <a:pt x="672" y="0"/>
                </a:cubicBezTo>
                <a:cubicBezTo>
                  <a:pt x="464" y="0"/>
                  <a:pt x="232" y="144"/>
                  <a:pt x="0" y="28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18332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18335"/>
              </p:ext>
            </p:extLst>
          </p:nvPr>
        </p:nvGraphicFramePr>
        <p:xfrm>
          <a:off x="3048000" y="5486400"/>
          <a:ext cx="3540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82" name="Equation" r:id="rId19" imgW="355320" imgH="533160" progId="Equation.3">
                  <p:embed/>
                </p:oleObj>
              </mc:Choice>
              <mc:Fallback>
                <p:oleObj name="Equation" r:id="rId19" imgW="355320" imgH="533160" progId="Equation.3">
                  <p:embed/>
                  <p:pic>
                    <p:nvPicPr>
                      <p:cNvPr id="0" name="Object 29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486400"/>
                        <a:ext cx="3540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2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75575"/>
              </p:ext>
            </p:extLst>
          </p:nvPr>
        </p:nvGraphicFramePr>
        <p:xfrm>
          <a:off x="7696200" y="5486400"/>
          <a:ext cx="442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83" name="Equation" r:id="rId20" imgW="444240" imgH="609480" progId="Equation.3">
                  <p:embed/>
                </p:oleObj>
              </mc:Choice>
              <mc:Fallback>
                <p:oleObj name="Equation" r:id="rId20" imgW="444240" imgH="609480" progId="Equation.3">
                  <p:embed/>
                  <p:pic>
                    <p:nvPicPr>
                      <p:cNvPr id="0" name="Object 3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486400"/>
                        <a:ext cx="4429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33" name="Freeform 37"/>
          <p:cNvSpPr>
            <a:spLocks/>
          </p:cNvSpPr>
          <p:nvPr/>
        </p:nvSpPr>
        <p:spPr bwMode="auto">
          <a:xfrm>
            <a:off x="2819400" y="4572000"/>
            <a:ext cx="787400" cy="939800"/>
          </a:xfrm>
          <a:custGeom>
            <a:avLst/>
            <a:gdLst>
              <a:gd name="T0" fmla="*/ 296 w 496"/>
              <a:gd name="T1" fmla="*/ 592 h 592"/>
              <a:gd name="T2" fmla="*/ 488 w 496"/>
              <a:gd name="T3" fmla="*/ 256 h 592"/>
              <a:gd name="T4" fmla="*/ 248 w 496"/>
              <a:gd name="T5" fmla="*/ 16 h 592"/>
              <a:gd name="T6" fmla="*/ 8 w 496"/>
              <a:gd name="T7" fmla="*/ 160 h 592"/>
              <a:gd name="T8" fmla="*/ 200 w 496"/>
              <a:gd name="T9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6" h="592">
                <a:moveTo>
                  <a:pt x="296" y="592"/>
                </a:moveTo>
                <a:cubicBezTo>
                  <a:pt x="396" y="472"/>
                  <a:pt x="496" y="352"/>
                  <a:pt x="488" y="256"/>
                </a:cubicBezTo>
                <a:cubicBezTo>
                  <a:pt x="480" y="160"/>
                  <a:pt x="328" y="32"/>
                  <a:pt x="248" y="16"/>
                </a:cubicBezTo>
                <a:cubicBezTo>
                  <a:pt x="168" y="0"/>
                  <a:pt x="16" y="64"/>
                  <a:pt x="8" y="160"/>
                </a:cubicBezTo>
                <a:cubicBezTo>
                  <a:pt x="0" y="256"/>
                  <a:pt x="100" y="424"/>
                  <a:pt x="200" y="5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3334" name="Freeform 38"/>
          <p:cNvSpPr>
            <a:spLocks/>
          </p:cNvSpPr>
          <p:nvPr/>
        </p:nvSpPr>
        <p:spPr bwMode="auto">
          <a:xfrm>
            <a:off x="7467600" y="4572000"/>
            <a:ext cx="787400" cy="939800"/>
          </a:xfrm>
          <a:custGeom>
            <a:avLst/>
            <a:gdLst>
              <a:gd name="T0" fmla="*/ 296 w 496"/>
              <a:gd name="T1" fmla="*/ 592 h 592"/>
              <a:gd name="T2" fmla="*/ 488 w 496"/>
              <a:gd name="T3" fmla="*/ 256 h 592"/>
              <a:gd name="T4" fmla="*/ 248 w 496"/>
              <a:gd name="T5" fmla="*/ 16 h 592"/>
              <a:gd name="T6" fmla="*/ 8 w 496"/>
              <a:gd name="T7" fmla="*/ 160 h 592"/>
              <a:gd name="T8" fmla="*/ 200 w 496"/>
              <a:gd name="T9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6" h="592">
                <a:moveTo>
                  <a:pt x="296" y="592"/>
                </a:moveTo>
                <a:cubicBezTo>
                  <a:pt x="396" y="472"/>
                  <a:pt x="496" y="352"/>
                  <a:pt x="488" y="256"/>
                </a:cubicBezTo>
                <a:cubicBezTo>
                  <a:pt x="480" y="160"/>
                  <a:pt x="328" y="32"/>
                  <a:pt x="248" y="16"/>
                </a:cubicBezTo>
                <a:cubicBezTo>
                  <a:pt x="168" y="0"/>
                  <a:pt x="16" y="64"/>
                  <a:pt x="8" y="160"/>
                </a:cubicBezTo>
                <a:cubicBezTo>
                  <a:pt x="0" y="256"/>
                  <a:pt x="100" y="424"/>
                  <a:pt x="200" y="5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183335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352850"/>
              </p:ext>
            </p:extLst>
          </p:nvPr>
        </p:nvGraphicFramePr>
        <p:xfrm>
          <a:off x="2743200" y="4191000"/>
          <a:ext cx="10795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84" name="Equation" r:id="rId21" imgW="1079280" imgH="393480" progId="Equation.3">
                  <p:embed/>
                </p:oleObj>
              </mc:Choice>
              <mc:Fallback>
                <p:oleObj name="Equation" r:id="rId21" imgW="1079280" imgH="393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91000"/>
                        <a:ext cx="10795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3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88682"/>
              </p:ext>
            </p:extLst>
          </p:nvPr>
        </p:nvGraphicFramePr>
        <p:xfrm>
          <a:off x="7467600" y="4191000"/>
          <a:ext cx="9779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85" name="Equation" r:id="rId23" imgW="977760" imgH="393480" progId="Equation.3">
                  <p:embed/>
                </p:oleObj>
              </mc:Choice>
              <mc:Fallback>
                <p:oleObj name="Equation" r:id="rId23" imgW="977760" imgH="393480" progId="Equation.3">
                  <p:embed/>
                  <p:pic>
                    <p:nvPicPr>
                      <p:cNvPr id="0" name="Object 40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191000"/>
                        <a:ext cx="9779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3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121128"/>
              </p:ext>
            </p:extLst>
          </p:nvPr>
        </p:nvGraphicFramePr>
        <p:xfrm>
          <a:off x="5105400" y="4724400"/>
          <a:ext cx="1041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86" name="Equation" r:id="rId25" imgW="1041120" imgH="393480" progId="Equation.3">
                  <p:embed/>
                </p:oleObj>
              </mc:Choice>
              <mc:Fallback>
                <p:oleObj name="Equation" r:id="rId25" imgW="1041120" imgH="393480" progId="Equation.3">
                  <p:embed/>
                  <p:pic>
                    <p:nvPicPr>
                      <p:cNvPr id="0" name="Object 4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10414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3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179389"/>
              </p:ext>
            </p:extLst>
          </p:nvPr>
        </p:nvGraphicFramePr>
        <p:xfrm>
          <a:off x="5105400" y="6096000"/>
          <a:ext cx="10160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87" name="Equation" r:id="rId27" imgW="1015920" imgH="393480" progId="Equation.3">
                  <p:embed/>
                </p:oleObj>
              </mc:Choice>
              <mc:Fallback>
                <p:oleObj name="Equation" r:id="rId27" imgW="1015920" imgH="393480" progId="Equation.3">
                  <p:embed/>
                  <p:pic>
                    <p:nvPicPr>
                      <p:cNvPr id="0" name="Object 4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6096000"/>
                        <a:ext cx="10160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40" name="AutoShape 44"/>
          <p:cNvSpPr>
            <a:spLocks noChangeArrowheads="1"/>
          </p:cNvSpPr>
          <p:nvPr/>
        </p:nvSpPr>
        <p:spPr bwMode="auto">
          <a:xfrm>
            <a:off x="5410200" y="3276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c</a:t>
            </a:r>
            <a:r>
              <a:rPr lang="en-US" dirty="0" smtClean="0"/>
              <a:t>omplex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0801" y="1121668"/>
            <a:ext cx="4870546" cy="20913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717032"/>
            <a:ext cx="3744416" cy="2016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4005064"/>
            <a:ext cx="3086531" cy="1435596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 bwMode="auto">
          <a:xfrm>
            <a:off x="4360565" y="4722862"/>
            <a:ext cx="705966" cy="360040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9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DD59-F5AA-461D-B62B-80D37C415A1F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286000"/>
            <a:ext cx="7772400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Introduction to flex</a:t>
            </a:r>
          </a:p>
        </p:txBody>
      </p:sp>
    </p:spTree>
    <p:extLst>
      <p:ext uri="{BB962C8B-B14F-4D97-AF65-F5344CB8AC3E}">
        <p14:creationId xmlns:p14="http://schemas.microsoft.com/office/powerpoint/2010/main" val="29407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Format of the Input </a:t>
            </a:r>
            <a:r>
              <a:rPr lang="en-US" b="1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%option </a:t>
            </a:r>
            <a:r>
              <a:rPr lang="en-US" sz="1800" dirty="0" err="1"/>
              <a:t>noyywrap</a:t>
            </a:r>
            <a:endParaRPr lang="en-US" sz="1800" dirty="0"/>
          </a:p>
          <a:p>
            <a:r>
              <a:rPr lang="en-US" sz="1800" dirty="0"/>
              <a:t>%{</a:t>
            </a:r>
          </a:p>
          <a:p>
            <a:r>
              <a:rPr lang="en-US" sz="1800" dirty="0"/>
              <a:t>	</a:t>
            </a:r>
            <a:r>
              <a:rPr lang="en-US" sz="1800" dirty="0">
                <a:solidFill>
                  <a:srgbClr val="FF0000"/>
                </a:solidFill>
              </a:rPr>
              <a:t>#include&lt;</a:t>
            </a:r>
            <a:r>
              <a:rPr lang="en-US" sz="1800" dirty="0" err="1">
                <a:solidFill>
                  <a:srgbClr val="FF0000"/>
                </a:solidFill>
              </a:rPr>
              <a:t>stdio.h</a:t>
            </a:r>
            <a:r>
              <a:rPr lang="en-US" sz="1800" dirty="0">
                <a:solidFill>
                  <a:srgbClr val="FF0000"/>
                </a:solidFill>
              </a:rPr>
              <a:t>&gt;</a:t>
            </a:r>
          </a:p>
          <a:p>
            <a:r>
              <a:rPr lang="en-US" sz="1800" dirty="0" smtClean="0"/>
              <a:t>%}</a:t>
            </a:r>
          </a:p>
          <a:p>
            <a:endParaRPr lang="en-US" sz="1800" dirty="0"/>
          </a:p>
          <a:p>
            <a:r>
              <a:rPr lang="en-US" sz="1800" dirty="0" smtClean="0"/>
              <a:t>Definitions</a:t>
            </a:r>
          </a:p>
          <a:p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/>
              <a:t>%%</a:t>
            </a:r>
          </a:p>
          <a:p>
            <a:endParaRPr lang="en-US" sz="1800" dirty="0"/>
          </a:p>
          <a:p>
            <a:r>
              <a:rPr lang="en-US" sz="1800" dirty="0">
                <a:solidFill>
                  <a:srgbClr val="00B050"/>
                </a:solidFill>
              </a:rPr>
              <a:t>Rules (Regular Expressions)</a:t>
            </a: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Actions ( C codes)</a:t>
            </a:r>
          </a:p>
          <a:p>
            <a:endParaRPr lang="en-US" sz="1800" dirty="0"/>
          </a:p>
          <a:p>
            <a:r>
              <a:rPr lang="en-US" sz="1800" dirty="0"/>
              <a:t>%%</a:t>
            </a:r>
          </a:p>
          <a:p>
            <a:r>
              <a:rPr lang="en-US" sz="1800" dirty="0" err="1"/>
              <a:t>int</a:t>
            </a:r>
            <a:r>
              <a:rPr lang="en-US" sz="1800" dirty="0"/>
              <a:t> main()</a:t>
            </a:r>
          </a:p>
          <a:p>
            <a:r>
              <a:rPr lang="en-US" sz="1800" dirty="0"/>
              <a:t>{</a:t>
            </a:r>
          </a:p>
          <a:p>
            <a:r>
              <a:rPr lang="en-US" sz="1800" dirty="0"/>
              <a:t>	</a:t>
            </a:r>
            <a:r>
              <a:rPr lang="en-US" sz="1800" dirty="0" err="1"/>
              <a:t>yylex</a:t>
            </a:r>
            <a:r>
              <a:rPr lang="en-US" sz="1800" dirty="0"/>
              <a:t>();   // include the main loop</a:t>
            </a:r>
          </a:p>
          <a:p>
            <a:r>
              <a:rPr lang="en-US" sz="1800" dirty="0"/>
              <a:t>	return 0;</a:t>
            </a:r>
          </a:p>
          <a:p>
            <a:r>
              <a:rPr lang="en-US" sz="18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9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%{</a:t>
            </a:r>
            <a:endParaRPr lang="en-US" sz="1600" dirty="0"/>
          </a:p>
          <a:p>
            <a:r>
              <a:rPr lang="en-US" sz="1600" dirty="0"/>
              <a:t>	#include&lt;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r>
              <a:rPr lang="en-US" sz="1600" dirty="0"/>
              <a:t>	#include&lt;</a:t>
            </a:r>
            <a:r>
              <a:rPr lang="en-US" sz="1600" dirty="0" err="1"/>
              <a:t>conio.h</a:t>
            </a:r>
            <a:r>
              <a:rPr lang="en-US" sz="1600" dirty="0"/>
              <a:t>&gt;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count;</a:t>
            </a:r>
          </a:p>
          <a:p>
            <a:r>
              <a:rPr lang="en-US" sz="1600" dirty="0" smtClean="0"/>
              <a:t>%}</a:t>
            </a:r>
            <a:endParaRPr lang="en-US" sz="1600" dirty="0"/>
          </a:p>
          <a:p>
            <a:r>
              <a:rPr lang="en-US" sz="1600" dirty="0"/>
              <a:t>digit [0-9]</a:t>
            </a:r>
          </a:p>
          <a:p>
            <a:r>
              <a:rPr lang="en-US" sz="1600" dirty="0"/>
              <a:t>letter [a-</a:t>
            </a:r>
            <a:r>
              <a:rPr lang="en-US" sz="1600" dirty="0" err="1"/>
              <a:t>zA</a:t>
            </a:r>
            <a:r>
              <a:rPr lang="en-US" sz="1600" dirty="0"/>
              <a:t>-Z</a:t>
            </a:r>
            <a:r>
              <a:rPr lang="en-US" sz="1600" dirty="0" smtClean="0"/>
              <a:t>]</a:t>
            </a:r>
            <a:endParaRPr lang="en-US" sz="1600" dirty="0"/>
          </a:p>
          <a:p>
            <a:r>
              <a:rPr lang="en-US" sz="1600" dirty="0" smtClean="0"/>
              <a:t>%%</a:t>
            </a:r>
          </a:p>
          <a:p>
            <a:endParaRPr lang="en-US" sz="1600" dirty="0"/>
          </a:p>
          <a:p>
            <a:r>
              <a:rPr lang="en-US" sz="1600" dirty="0"/>
              <a:t>{letter}({letter}|{digit})*    </a:t>
            </a:r>
            <a:r>
              <a:rPr lang="en-US" sz="1600" dirty="0" smtClean="0"/>
              <a:t>{ count</a:t>
            </a:r>
            <a:r>
              <a:rPr lang="en-US" sz="1600" dirty="0"/>
              <a:t>++; </a:t>
            </a:r>
            <a:r>
              <a:rPr lang="en-US" sz="1600" dirty="0" err="1"/>
              <a:t>printf</a:t>
            </a:r>
            <a:r>
              <a:rPr lang="en-US" sz="1600" dirty="0"/>
              <a:t>("matched</a:t>
            </a:r>
            <a:r>
              <a:rPr lang="en-US" sz="1600" dirty="0" smtClean="0"/>
              <a:t>!!!”); }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%%</a:t>
            </a:r>
            <a:endParaRPr lang="en-US" sz="1600" dirty="0"/>
          </a:p>
          <a:p>
            <a:r>
              <a:rPr lang="en-US" sz="1600" dirty="0" err="1"/>
              <a:t>int</a:t>
            </a:r>
            <a:r>
              <a:rPr lang="en-US" sz="1600" dirty="0"/>
              <a:t> main(void) 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1600" dirty="0" err="1" smtClean="0"/>
              <a:t>yylex</a:t>
            </a:r>
            <a:r>
              <a:rPr lang="en-US" sz="1600" dirty="0"/>
              <a:t>();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("number of identifiers = %d\n", count);</a:t>
            </a:r>
          </a:p>
          <a:p>
            <a:r>
              <a:rPr lang="en-US" sz="1600" dirty="0" smtClean="0"/>
              <a:t>    return </a:t>
            </a:r>
            <a:r>
              <a:rPr lang="en-US" sz="1600" dirty="0"/>
              <a:t>0;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52400" y="2348880"/>
            <a:ext cx="161128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1763688" y="1628800"/>
            <a:ext cx="1872419" cy="72008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auto">
          <a:xfrm>
            <a:off x="3636107" y="1393726"/>
            <a:ext cx="1871786" cy="470148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" y="3297561"/>
            <a:ext cx="5787752" cy="68372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763688" y="2705683"/>
            <a:ext cx="1894520" cy="591878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 bwMode="auto">
          <a:xfrm>
            <a:off x="3658208" y="2470609"/>
            <a:ext cx="2425960" cy="470148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Rule and action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237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Toy </a:t>
            </a:r>
            <a:r>
              <a:rPr lang="en-US" dirty="0" smtClean="0"/>
              <a:t>example: run…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3" y="980728"/>
            <a:ext cx="4636177" cy="542007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sz="2000" dirty="0" smtClean="0">
                <a:solidFill>
                  <a:srgbClr val="FF0000"/>
                </a:solidFill>
              </a:rPr>
              <a:t>x’	</a:t>
            </a:r>
            <a:r>
              <a:rPr lang="en-US" sz="2000" dirty="0" smtClean="0"/>
              <a:t>		match </a:t>
            </a:r>
            <a:r>
              <a:rPr lang="en-US" sz="2000" dirty="0"/>
              <a:t>the character ’x</a:t>
            </a:r>
            <a:r>
              <a:rPr lang="en-US" sz="2000" dirty="0" smtClean="0"/>
              <a:t>’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‘.’	</a:t>
            </a:r>
            <a:r>
              <a:rPr lang="en-US" sz="2000" dirty="0" smtClean="0"/>
              <a:t>		any </a:t>
            </a:r>
            <a:r>
              <a:rPr lang="en-US" sz="2000" dirty="0"/>
              <a:t>character (byte) except </a:t>
            </a:r>
            <a:r>
              <a:rPr lang="en-US" sz="2000" dirty="0" smtClean="0"/>
              <a:t>newline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‘[xyz</a:t>
            </a:r>
            <a:r>
              <a:rPr lang="en-US" sz="2000" dirty="0" smtClean="0">
                <a:solidFill>
                  <a:srgbClr val="FF0000"/>
                </a:solidFill>
              </a:rPr>
              <a:t>]’	</a:t>
            </a:r>
            <a:r>
              <a:rPr lang="en-US" sz="2000" dirty="0" smtClean="0"/>
              <a:t>	a </a:t>
            </a:r>
            <a:r>
              <a:rPr lang="en-US" sz="2000" dirty="0"/>
              <a:t>character class; in this case, the pattern matches either an ’x’, a ’y’, or a ’z’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‘[^</a:t>
            </a:r>
            <a:r>
              <a:rPr lang="en-US" sz="2000" dirty="0">
                <a:solidFill>
                  <a:srgbClr val="FF0000"/>
                </a:solidFill>
              </a:rPr>
              <a:t>A-Z</a:t>
            </a:r>
            <a:r>
              <a:rPr lang="en-US" sz="2000" dirty="0" smtClean="0">
                <a:solidFill>
                  <a:srgbClr val="FF0000"/>
                </a:solidFill>
              </a:rPr>
              <a:t>]’	</a:t>
            </a:r>
            <a:r>
              <a:rPr lang="en-US" sz="2000" dirty="0" smtClean="0"/>
              <a:t>	a </a:t>
            </a:r>
            <a:r>
              <a:rPr lang="en-US" sz="2000" dirty="0"/>
              <a:t>"negated character class", i.e., any character but those in the class. In this case, any character EXCEPT an uppercase letter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‘r*’ </a:t>
            </a:r>
            <a:r>
              <a:rPr lang="en-US" sz="2000" dirty="0" smtClean="0"/>
              <a:t>		zero </a:t>
            </a:r>
            <a:r>
              <a:rPr lang="en-US" sz="2000" dirty="0"/>
              <a:t>or more r’s, where r is any regular expression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‘r</a:t>
            </a:r>
            <a:r>
              <a:rPr lang="en-US" sz="2000" dirty="0" smtClean="0">
                <a:solidFill>
                  <a:srgbClr val="FF0000"/>
                </a:solidFill>
              </a:rPr>
              <a:t>+’		</a:t>
            </a:r>
            <a:r>
              <a:rPr lang="en-US" sz="2000" dirty="0" smtClean="0"/>
              <a:t>	one </a:t>
            </a:r>
            <a:r>
              <a:rPr lang="en-US" sz="2000" dirty="0"/>
              <a:t>or more r’s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‘r</a:t>
            </a:r>
            <a:r>
              <a:rPr lang="en-US" sz="2000" dirty="0" smtClean="0">
                <a:solidFill>
                  <a:srgbClr val="FF0000"/>
                </a:solidFill>
              </a:rPr>
              <a:t>?’</a:t>
            </a:r>
            <a:r>
              <a:rPr lang="en-US" sz="2000" dirty="0" smtClean="0"/>
              <a:t>		zero </a:t>
            </a:r>
            <a:r>
              <a:rPr lang="en-US" sz="2000" dirty="0"/>
              <a:t>or one r’s (that is, “an optional r”)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‘r{2,5</a:t>
            </a:r>
            <a:r>
              <a:rPr lang="en-US" sz="2000" dirty="0" smtClean="0">
                <a:solidFill>
                  <a:srgbClr val="FF0000"/>
                </a:solidFill>
              </a:rPr>
              <a:t>}’	</a:t>
            </a:r>
            <a:r>
              <a:rPr lang="en-US" sz="2000" dirty="0" smtClean="0"/>
              <a:t>	anywhere </a:t>
            </a:r>
            <a:r>
              <a:rPr lang="en-US" sz="2000" dirty="0"/>
              <a:t>from two to five r’s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9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372" r="6307" b="10698"/>
          <a:stretch/>
        </p:blipFill>
        <p:spPr>
          <a:xfrm>
            <a:off x="1475656" y="747514"/>
            <a:ext cx="5904656" cy="29260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2195736" y="3903014"/>
            <a:ext cx="50097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(0+2)*[(1+3)(0+2)*(1+3)]*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959" y="4674456"/>
            <a:ext cx="649605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7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</a:t>
            </a:r>
            <a:r>
              <a:rPr lang="en-US" dirty="0"/>
              <a:t>Variables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114210"/>
              </p:ext>
            </p:extLst>
          </p:nvPr>
        </p:nvGraphicFramePr>
        <p:xfrm>
          <a:off x="172616" y="1556792"/>
          <a:ext cx="8839200" cy="3657600"/>
        </p:xfrm>
        <a:graphic>
          <a:graphicData uri="http://schemas.openxmlformats.org/drawingml/2006/table">
            <a:tbl>
              <a:tblPr/>
              <a:tblGrid>
                <a:gridCol w="3123456">
                  <a:extLst>
                    <a:ext uri="{9D8B030D-6E8A-4147-A177-3AD203B41FA5}">
                      <a16:colId xmlns:a16="http://schemas.microsoft.com/office/drawing/2014/main" val="4101381188"/>
                    </a:ext>
                  </a:extLst>
                </a:gridCol>
                <a:gridCol w="5715744">
                  <a:extLst>
                    <a:ext uri="{9D8B030D-6E8A-4147-A177-3AD203B41FA5}">
                      <a16:colId xmlns:a16="http://schemas.microsoft.com/office/drawing/2014/main" val="1563790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Function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667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int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yylex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(void)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call to invoke lexer, returns token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263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char *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yytext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pointer to matched string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25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yyleng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length of matched string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476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yylval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value associated with token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343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int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yywrap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(void)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wrapup, return 1 if done, 0 if not done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749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FILE *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yyout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output file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525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FILE *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yyin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input file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03665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2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13694-B3CE-4785-B57C-B27F2643B07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348880"/>
            <a:ext cx="7772400" cy="1143000"/>
          </a:xfrm>
        </p:spPr>
        <p:txBody>
          <a:bodyPr anchor="ctr"/>
          <a:lstStyle/>
          <a:p>
            <a:r>
              <a:rPr lang="en-US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rPr>
              <a:t>Regular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input from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int</a:t>
            </a:r>
            <a:r>
              <a:rPr lang="en-US" sz="2000" dirty="0"/>
              <a:t> main(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argc</a:t>
            </a:r>
            <a:r>
              <a:rPr lang="en-US" sz="2000" dirty="0"/>
              <a:t>, char **</a:t>
            </a:r>
            <a:r>
              <a:rPr lang="en-US" sz="2000" dirty="0" err="1"/>
              <a:t>argv</a:t>
            </a:r>
            <a:r>
              <a:rPr lang="en-US" sz="2000" dirty="0"/>
              <a:t>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	++</a:t>
            </a:r>
            <a:r>
              <a:rPr lang="en-US" sz="2000" dirty="0" err="1"/>
              <a:t>argv</a:t>
            </a:r>
            <a:r>
              <a:rPr lang="en-US" sz="2000" dirty="0"/>
              <a:t>, --</a:t>
            </a:r>
            <a:r>
              <a:rPr lang="en-US" sz="2000" dirty="0" err="1"/>
              <a:t>argc</a:t>
            </a:r>
            <a:r>
              <a:rPr lang="en-US" sz="2000" dirty="0"/>
              <a:t>;	/* skip over program name */</a:t>
            </a:r>
          </a:p>
          <a:p>
            <a:r>
              <a:rPr lang="en-US" sz="2000" dirty="0"/>
              <a:t>	if ( </a:t>
            </a:r>
            <a:r>
              <a:rPr lang="en-US" sz="2000" dirty="0" err="1"/>
              <a:t>argc</a:t>
            </a:r>
            <a:r>
              <a:rPr lang="en-US" sz="2000" dirty="0"/>
              <a:t> &gt; 0 )</a:t>
            </a:r>
          </a:p>
          <a:p>
            <a:r>
              <a:rPr lang="en-US" sz="2000" dirty="0"/>
              <a:t>	{</a:t>
            </a:r>
          </a:p>
          <a:p>
            <a:r>
              <a:rPr lang="en-US" sz="2000" dirty="0"/>
              <a:t>		</a:t>
            </a:r>
            <a:r>
              <a:rPr lang="en-US" sz="2000" dirty="0" err="1">
                <a:solidFill>
                  <a:srgbClr val="FF0000"/>
                </a:solidFill>
              </a:rPr>
              <a:t>yyin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fopen</a:t>
            </a:r>
            <a:r>
              <a:rPr lang="en-US" sz="2000" dirty="0">
                <a:solidFill>
                  <a:srgbClr val="FF0000"/>
                </a:solidFill>
              </a:rPr>
              <a:t>( </a:t>
            </a:r>
            <a:r>
              <a:rPr lang="en-US" sz="2000" dirty="0" err="1">
                <a:solidFill>
                  <a:srgbClr val="FF0000"/>
                </a:solidFill>
              </a:rPr>
              <a:t>argv</a:t>
            </a:r>
            <a:r>
              <a:rPr lang="en-US" sz="2000" dirty="0">
                <a:solidFill>
                  <a:srgbClr val="FF0000"/>
                </a:solidFill>
              </a:rPr>
              <a:t>[0], "r" 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else{</a:t>
            </a:r>
          </a:p>
          <a:p>
            <a:r>
              <a:rPr lang="en-US" sz="2000" dirty="0"/>
              <a:t>		</a:t>
            </a:r>
            <a:r>
              <a:rPr lang="en-US" sz="2000" dirty="0" err="1">
                <a:solidFill>
                  <a:srgbClr val="FF0000"/>
                </a:solidFill>
              </a:rPr>
              <a:t>yyin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stdin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err="1"/>
              <a:t>yylex</a:t>
            </a:r>
            <a:r>
              <a:rPr lang="en-US" sz="2000" dirty="0"/>
              <a:t>();</a:t>
            </a:r>
          </a:p>
          <a:p>
            <a:r>
              <a:rPr lang="en-US" sz="2000" dirty="0"/>
              <a:t>	return 0;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7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lex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44" y="4221088"/>
            <a:ext cx="8839200" cy="101019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51520" y="1309551"/>
            <a:ext cx="475252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sz="2800" dirty="0" smtClean="0"/>
              <a:t>In Windows and Mac: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3611488"/>
            <a:ext cx="3600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sz="2800" dirty="0" smtClean="0"/>
              <a:t>In Unix and Linux: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9552" y="1991694"/>
            <a:ext cx="547260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sz="2800" dirty="0" smtClean="0">
                <a:solidFill>
                  <a:srgbClr val="0070C0"/>
                </a:solidFill>
              </a:rPr>
              <a:t>Refer to our video tutorial.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Introduction to Formal Languages and </a:t>
            </a:r>
            <a:r>
              <a:rPr lang="en-US" dirty="0" smtClean="0">
                <a:solidFill>
                  <a:schemeClr val="tx1"/>
                </a:solidFill>
              </a:rPr>
              <a:t>Automata, Peter Linz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Dr. Costas Busch Slides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Slides 3 to 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Flex Online Manual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://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dinosaur.compilertools.net/flex/index.html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7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800" dirty="0" smtClean="0"/>
              <a:t>Thank you!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82EF9-D20C-4E17-B547-A7859393A884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9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775D-7327-4A76-AC93-7B2B54386F3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Regular Expressions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Regular expressions </a:t>
            </a:r>
          </a:p>
          <a:p>
            <a:r>
              <a:rPr lang="en-US" altLang="en-US"/>
              <a:t>describe regular languages  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Example:</a:t>
            </a:r>
          </a:p>
          <a:p>
            <a:endParaRPr lang="en-US" altLang="en-US"/>
          </a:p>
          <a:p>
            <a:r>
              <a:rPr lang="en-US" altLang="en-US"/>
              <a:t>                 describes the language</a:t>
            </a:r>
          </a:p>
          <a:p>
            <a:endParaRPr lang="en-US" altLang="en-US"/>
          </a:p>
          <a:p>
            <a:endParaRPr lang="en-US" altLang="en-US"/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2590800" y="3200400"/>
          <a:ext cx="21082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4" name="Equation" r:id="rId4" imgW="2108160" imgH="533160" progId="Equation.3">
                  <p:embed/>
                </p:oleObj>
              </mc:Choice>
              <mc:Fallback>
                <p:oleObj name="Equation" r:id="rId4" imgW="210816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200400"/>
                        <a:ext cx="21082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3" name="Object 5"/>
          <p:cNvGraphicFramePr>
            <a:graphicFrameLocks noChangeAspect="1"/>
          </p:cNvGraphicFramePr>
          <p:nvPr/>
        </p:nvGraphicFramePr>
        <p:xfrm>
          <a:off x="2190750" y="5080000"/>
          <a:ext cx="66944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5" name="Equation" r:id="rId6" imgW="6692760" imgH="558720" progId="Equation.3">
                  <p:embed/>
                </p:oleObj>
              </mc:Choice>
              <mc:Fallback>
                <p:oleObj name="Equation" r:id="rId6" imgW="6692760" imgH="558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5080000"/>
                        <a:ext cx="66944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173F-8648-4AFA-94F1-FCF52447C22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Recursive Definition</a:t>
            </a:r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6096000" y="990600"/>
          <a:ext cx="20828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4" name="Equation" r:id="rId3" imgW="2082600" imgH="533160" progId="Equation.3">
                  <p:embed/>
                </p:oleObj>
              </mc:Choice>
              <mc:Fallback>
                <p:oleObj name="Equation" r:id="rId3" imgW="208260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990600"/>
                        <a:ext cx="20828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1847850" y="3321050"/>
          <a:ext cx="11684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5" name="Equation" r:id="rId5" imgW="1168200" imgH="2895480" progId="Equation.3">
                  <p:embed/>
                </p:oleObj>
              </mc:Choice>
              <mc:Fallback>
                <p:oleObj name="Equation" r:id="rId5" imgW="1168200" imgH="2895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321050"/>
                        <a:ext cx="116840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1566" name="Group 14"/>
          <p:cNvGrpSpPr>
            <a:grpSpLocks/>
          </p:cNvGrpSpPr>
          <p:nvPr/>
        </p:nvGrpSpPr>
        <p:grpSpPr bwMode="auto">
          <a:xfrm>
            <a:off x="3124200" y="3429000"/>
            <a:ext cx="5421313" cy="2743200"/>
            <a:chOff x="1968" y="2160"/>
            <a:chExt cx="3415" cy="1728"/>
          </a:xfrm>
        </p:grpSpPr>
        <p:sp>
          <p:nvSpPr>
            <p:cNvPr id="151560" name="AutoShape 8"/>
            <p:cNvSpPr>
              <a:spLocks/>
            </p:cNvSpPr>
            <p:nvPr/>
          </p:nvSpPr>
          <p:spPr bwMode="auto">
            <a:xfrm>
              <a:off x="1968" y="2160"/>
              <a:ext cx="336" cy="1728"/>
            </a:xfrm>
            <a:prstGeom prst="rightBrace">
              <a:avLst>
                <a:gd name="adj1" fmla="val 428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61" name="Text Box 9"/>
            <p:cNvSpPr txBox="1">
              <a:spLocks noChangeArrowheads="1"/>
            </p:cNvSpPr>
            <p:nvPr/>
          </p:nvSpPr>
          <p:spPr bwMode="auto">
            <a:xfrm>
              <a:off x="2400" y="2832"/>
              <a:ext cx="298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Are regular expressions</a:t>
              </a:r>
            </a:p>
          </p:txBody>
        </p:sp>
      </p:grp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0" y="914400"/>
            <a:ext cx="5821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Primitive regular expressions:</a:t>
            </a:r>
          </a:p>
        </p:txBody>
      </p:sp>
      <p:grpSp>
        <p:nvGrpSpPr>
          <p:cNvPr id="151565" name="Group 13"/>
          <p:cNvGrpSpPr>
            <a:grpSpLocks/>
          </p:cNvGrpSpPr>
          <p:nvPr/>
        </p:nvGrpSpPr>
        <p:grpSpPr bwMode="auto">
          <a:xfrm>
            <a:off x="0" y="2057400"/>
            <a:ext cx="7085013" cy="604838"/>
            <a:chOff x="96" y="1280"/>
            <a:chExt cx="4463" cy="381"/>
          </a:xfrm>
        </p:grpSpPr>
        <p:graphicFrame>
          <p:nvGraphicFramePr>
            <p:cNvPr id="151557" name="Object 5"/>
            <p:cNvGraphicFramePr>
              <a:graphicFrameLocks noChangeAspect="1"/>
            </p:cNvGraphicFramePr>
            <p:nvPr/>
          </p:nvGraphicFramePr>
          <p:xfrm>
            <a:off x="4320" y="1296"/>
            <a:ext cx="239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6" name="Equation" r:id="rId7" imgW="380880" imgH="571320" progId="Equation.3">
                    <p:embed/>
                  </p:oleObj>
                </mc:Choice>
                <mc:Fallback>
                  <p:oleObj name="Equation" r:id="rId7" imgW="380880" imgH="57132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1296"/>
                          <a:ext cx="239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1558" name="Object 6"/>
            <p:cNvGraphicFramePr>
              <a:graphicFrameLocks noChangeAspect="1"/>
            </p:cNvGraphicFramePr>
            <p:nvPr/>
          </p:nvGraphicFramePr>
          <p:xfrm>
            <a:off x="3400" y="1280"/>
            <a:ext cx="192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7" name="Equation" r:id="rId9" imgW="304560" imgH="571320" progId="Equation.3">
                    <p:embed/>
                  </p:oleObj>
                </mc:Choice>
                <mc:Fallback>
                  <p:oleObj name="Equation" r:id="rId9" imgW="304560" imgH="57132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" y="1280"/>
                          <a:ext cx="192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1564" name="Text Box 12"/>
            <p:cNvSpPr txBox="1">
              <a:spLocks noChangeArrowheads="1"/>
            </p:cNvSpPr>
            <p:nvPr/>
          </p:nvSpPr>
          <p:spPr bwMode="auto">
            <a:xfrm>
              <a:off x="96" y="1296"/>
              <a:ext cx="42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Given regular expressions       and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12D9-E5FB-498B-AA70-6A9DD805D4F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5029200" y="1676400"/>
          <a:ext cx="3721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8" name="Equation" r:id="rId3" imgW="3720960" imgH="558720" progId="Equation.3">
                  <p:embed/>
                </p:oleObj>
              </mc:Choice>
              <mc:Fallback>
                <p:oleObj name="Equation" r:id="rId3" imgW="372096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76400"/>
                        <a:ext cx="37211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365125" y="1625600"/>
            <a:ext cx="424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regular expression:</a:t>
            </a:r>
          </a:p>
        </p:txBody>
      </p:sp>
      <p:grpSp>
        <p:nvGrpSpPr>
          <p:cNvPr id="152585" name="Group 9"/>
          <p:cNvGrpSpPr>
            <a:grpSpLocks/>
          </p:cNvGrpSpPr>
          <p:nvPr/>
        </p:nvGrpSpPr>
        <p:grpSpPr bwMode="auto">
          <a:xfrm>
            <a:off x="288925" y="3886200"/>
            <a:ext cx="7280275" cy="604838"/>
            <a:chOff x="182" y="2448"/>
            <a:chExt cx="4586" cy="381"/>
          </a:xfrm>
        </p:grpSpPr>
        <p:graphicFrame>
          <p:nvGraphicFramePr>
            <p:cNvPr id="152581" name="Object 5"/>
            <p:cNvGraphicFramePr>
              <a:graphicFrameLocks noChangeAspect="1"/>
            </p:cNvGraphicFramePr>
            <p:nvPr/>
          </p:nvGraphicFramePr>
          <p:xfrm>
            <a:off x="3696" y="2448"/>
            <a:ext cx="1072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639" name="Equation" r:id="rId5" imgW="1701720" imgH="558720" progId="Equation.3">
                    <p:embed/>
                  </p:oleObj>
                </mc:Choice>
                <mc:Fallback>
                  <p:oleObj name="Equation" r:id="rId5" imgW="1701720" imgH="55872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448"/>
                          <a:ext cx="1072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2584" name="Text Box 8"/>
            <p:cNvSpPr txBox="1">
              <a:spLocks noChangeArrowheads="1"/>
            </p:cNvSpPr>
            <p:nvPr/>
          </p:nvSpPr>
          <p:spPr bwMode="auto">
            <a:xfrm>
              <a:off x="182" y="2464"/>
              <a:ext cx="315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Not a regular expression: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F9EE-E39F-466A-82F1-0A7EDA55407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Languages of Regular Expressions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        </a:t>
            </a:r>
          </a:p>
          <a:p>
            <a:r>
              <a:rPr lang="en-US" altLang="en-US"/>
              <a:t>        :   language of regular expression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Example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 </a:t>
            </a:r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192088" y="1422400"/>
          <a:ext cx="8858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7" name="Equation" r:id="rId3" imgW="888840" imgH="558720" progId="Equation.3">
                  <p:embed/>
                </p:oleObj>
              </mc:Choice>
              <mc:Fallback>
                <p:oleObj name="Equation" r:id="rId3" imgW="88884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1422400"/>
                        <a:ext cx="8858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7689850" y="1587500"/>
          <a:ext cx="2524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8" name="Equation" r:id="rId5" imgW="253800" imgH="291960" progId="Equation.3">
                  <p:embed/>
                </p:oleObj>
              </mc:Choice>
              <mc:Fallback>
                <p:oleObj name="Equation" r:id="rId5" imgW="25380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9850" y="1587500"/>
                        <a:ext cx="25241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361950" y="4013200"/>
          <a:ext cx="79644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9" name="Equation" r:id="rId7" imgW="7962840" imgH="558720" progId="Equation.3">
                  <p:embed/>
                </p:oleObj>
              </mc:Choice>
              <mc:Fallback>
                <p:oleObj name="Equation" r:id="rId7" imgW="796284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4013200"/>
                        <a:ext cx="79644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6C44-0C1C-4F0F-8A36-27BF5228BEC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For primitive regular expressions:</a:t>
            </a: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3200400" y="2438400"/>
          <a:ext cx="21209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1" name="Equation" r:id="rId3" imgW="2120760" imgH="3606480" progId="Equation.3">
                  <p:embed/>
                </p:oleObj>
              </mc:Choice>
              <mc:Fallback>
                <p:oleObj name="Equation" r:id="rId3" imgW="2120760" imgH="3606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2120900" cy="360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C841-2664-408B-AB3D-8781BD64763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 (continued)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For regular expressions       and</a:t>
            </a:r>
          </a:p>
          <a:p>
            <a:endParaRPr lang="en-US" altLang="en-US"/>
          </a:p>
          <a:p>
            <a:r>
              <a:rPr lang="en-US" altLang="en-US"/>
              <a:t>  </a:t>
            </a:r>
          </a:p>
        </p:txBody>
      </p:sp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4953000" y="1371600"/>
          <a:ext cx="304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70" name="Equation" r:id="rId3" imgW="304560" imgH="571320" progId="Equation.3">
                  <p:embed/>
                </p:oleObj>
              </mc:Choice>
              <mc:Fallback>
                <p:oleObj name="Equation" r:id="rId3" imgW="304560" imgH="571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304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6477000" y="1371600"/>
          <a:ext cx="3794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71" name="Equation" r:id="rId5" imgW="380880" imgH="571320" progId="Equation.3">
                  <p:embed/>
                </p:oleObj>
              </mc:Choice>
              <mc:Fallback>
                <p:oleObj name="Equation" r:id="rId5" imgW="380880" imgH="571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371600"/>
                        <a:ext cx="3794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1981200" y="2286000"/>
          <a:ext cx="4902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72" name="Equation" r:id="rId7" imgW="4902120" imgH="571320" progId="Equation.3">
                  <p:embed/>
                </p:oleObj>
              </mc:Choice>
              <mc:Fallback>
                <p:oleObj name="Equation" r:id="rId7" imgW="4902120" imgH="571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4902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2133600" y="3505200"/>
          <a:ext cx="4254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73" name="Equation" r:id="rId9" imgW="4254480" imgH="571320" progId="Equation.3">
                  <p:embed/>
                </p:oleObj>
              </mc:Choice>
              <mc:Fallback>
                <p:oleObj name="Equation" r:id="rId9" imgW="4254480" imgH="571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4254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7" name="Object 9"/>
          <p:cNvGraphicFramePr>
            <a:graphicFrameLocks noChangeAspect="1"/>
          </p:cNvGraphicFramePr>
          <p:nvPr/>
        </p:nvGraphicFramePr>
        <p:xfrm>
          <a:off x="2438400" y="4648200"/>
          <a:ext cx="3340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74" name="Equation" r:id="rId11" imgW="3340080" imgH="571320" progId="Equation.3">
                  <p:embed/>
                </p:oleObj>
              </mc:Choice>
              <mc:Fallback>
                <p:oleObj name="Equation" r:id="rId11" imgW="3340080" imgH="571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648200"/>
                        <a:ext cx="3340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8" name="Object 10"/>
          <p:cNvGraphicFramePr>
            <a:graphicFrameLocks noChangeAspect="1"/>
          </p:cNvGraphicFramePr>
          <p:nvPr/>
        </p:nvGraphicFramePr>
        <p:xfrm>
          <a:off x="2438400" y="5791200"/>
          <a:ext cx="2768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75" name="Equation" r:id="rId13" imgW="2768400" imgH="571320" progId="Equation.3">
                  <p:embed/>
                </p:oleObj>
              </mc:Choice>
              <mc:Fallback>
                <p:oleObj name="Equation" r:id="rId13" imgW="2768400" imgH="571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91200"/>
                        <a:ext cx="2768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">
  <a:themeElements>
    <a:clrScheme name="cla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la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Office\Templates\class.pot</Template>
  <TotalTime>2521</TotalTime>
  <Words>358</Words>
  <Application>Microsoft Office PowerPoint</Application>
  <PresentationFormat>On-screen Show (4:3)</PresentationFormat>
  <Paragraphs>210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Comic Sans MS</vt:lpstr>
      <vt:lpstr>Times New Roman</vt:lpstr>
      <vt:lpstr>class</vt:lpstr>
      <vt:lpstr>Equation</vt:lpstr>
      <vt:lpstr>                      Regular Expressions and Lexical Analysis  </vt:lpstr>
      <vt:lpstr>Outline</vt:lpstr>
      <vt:lpstr>Regular Expressions</vt:lpstr>
      <vt:lpstr>Regular Expressions</vt:lpstr>
      <vt:lpstr>Recursive Definition</vt:lpstr>
      <vt:lpstr>Examples</vt:lpstr>
      <vt:lpstr>Languages of Regular Expressions</vt:lpstr>
      <vt:lpstr>Definition</vt:lpstr>
      <vt:lpstr>Definition (continued)</vt:lpstr>
      <vt:lpstr>Example</vt:lpstr>
      <vt:lpstr>Example</vt:lpstr>
      <vt:lpstr>Example</vt:lpstr>
      <vt:lpstr>Example</vt:lpstr>
      <vt:lpstr>Example</vt:lpstr>
      <vt:lpstr>PowerPoint Presentation</vt:lpstr>
      <vt:lpstr>Generalized Transition Graph</vt:lpstr>
      <vt:lpstr>PowerPoint Presentation</vt:lpstr>
      <vt:lpstr>PowerPoint Presentation</vt:lpstr>
      <vt:lpstr>PowerPoint Presentation</vt:lpstr>
      <vt:lpstr>PowerPoint Presentation</vt:lpstr>
      <vt:lpstr>In General</vt:lpstr>
      <vt:lpstr>More complex example</vt:lpstr>
      <vt:lpstr>PowerPoint Presentation</vt:lpstr>
      <vt:lpstr>Format of the Input File</vt:lpstr>
      <vt:lpstr>Toy example</vt:lpstr>
      <vt:lpstr>Toy example: run…</vt:lpstr>
      <vt:lpstr>Patterns</vt:lpstr>
      <vt:lpstr>Example</vt:lpstr>
      <vt:lpstr>Predefined Variables</vt:lpstr>
      <vt:lpstr>Read input from file</vt:lpstr>
      <vt:lpstr>Use lex</vt:lpstr>
      <vt:lpstr>Reference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and Finite Automata</dc:title>
  <dc:creator>Costas Busch</dc:creator>
  <cp:lastModifiedBy>Morteza Zakeri</cp:lastModifiedBy>
  <cp:revision>613</cp:revision>
  <cp:lastPrinted>2000-09-14T14:50:03Z</cp:lastPrinted>
  <dcterms:created xsi:type="dcterms:W3CDTF">2000-08-31T01:12:33Z</dcterms:created>
  <dcterms:modified xsi:type="dcterms:W3CDTF">2018-02-24T06:21:42Z</dcterms:modified>
</cp:coreProperties>
</file>