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321" r:id="rId2"/>
    <p:sldId id="32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309" r:id="rId16"/>
    <p:sldId id="308" r:id="rId17"/>
    <p:sldId id="303" r:id="rId18"/>
    <p:sldId id="304" r:id="rId19"/>
    <p:sldId id="305" r:id="rId20"/>
    <p:sldId id="306" r:id="rId21"/>
    <p:sldId id="307" r:id="rId22"/>
    <p:sldId id="314" r:id="rId23"/>
    <p:sldId id="310" r:id="rId24"/>
    <p:sldId id="313" r:id="rId25"/>
    <p:sldId id="315" r:id="rId26"/>
    <p:sldId id="316" r:id="rId27"/>
    <p:sldId id="317" r:id="rId28"/>
    <p:sldId id="322" r:id="rId29"/>
    <p:sldId id="318" r:id="rId30"/>
    <p:sldId id="319" r:id="rId31"/>
    <p:sldId id="312" r:id="rId32"/>
    <p:sldId id="323" r:id="rId33"/>
    <p:sldId id="320" r:id="rId34"/>
  </p:sldIdLst>
  <p:sldSz cx="9144000" cy="6858000" type="screen4x3"/>
  <p:notesSz cx="6831013" cy="9396413"/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defRPr sz="3200" kern="1200">
        <a:solidFill>
          <a:schemeClr val="accent2"/>
        </a:solidFill>
        <a:latin typeface="Comic Sans MS" panose="030F0702030302020204" pitchFamily="66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defRPr sz="3200" kern="1200">
        <a:solidFill>
          <a:schemeClr val="accent2"/>
        </a:solidFill>
        <a:latin typeface="Comic Sans MS" panose="030F0702030302020204" pitchFamily="66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defRPr sz="3200" kern="1200">
        <a:solidFill>
          <a:schemeClr val="accent2"/>
        </a:solidFill>
        <a:latin typeface="Comic Sans MS" panose="030F0702030302020204" pitchFamily="66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defRPr sz="3200" kern="1200">
        <a:solidFill>
          <a:schemeClr val="accent2"/>
        </a:solidFill>
        <a:latin typeface="Comic Sans MS" panose="030F0702030302020204" pitchFamily="66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defRPr sz="3200" kern="1200">
        <a:solidFill>
          <a:schemeClr val="accent2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accent2"/>
        </a:solidFill>
        <a:latin typeface="Comic Sans MS" panose="030F0702030302020204" pitchFamily="66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accent2"/>
        </a:solidFill>
        <a:latin typeface="Comic Sans MS" panose="030F0702030302020204" pitchFamily="66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accent2"/>
        </a:solidFill>
        <a:latin typeface="Comic Sans MS" panose="030F0702030302020204" pitchFamily="66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accent2"/>
        </a:solidFill>
        <a:latin typeface="Comic Sans MS" panose="030F0702030302020204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9">
          <p15:clr>
            <a:srgbClr val="A4A3A4"/>
          </p15:clr>
        </p15:guide>
        <p15:guide id="2" pos="215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84" autoAdjust="0"/>
    <p:restoredTop sz="90929"/>
  </p:normalViewPr>
  <p:slideViewPr>
    <p:cSldViewPr>
      <p:cViewPr varScale="1">
        <p:scale>
          <a:sx n="101" d="100"/>
          <a:sy n="101" d="100"/>
        </p:scale>
        <p:origin x="166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-1770" y="-78"/>
      </p:cViewPr>
      <p:guideLst>
        <p:guide orient="horz" pos="2959"/>
        <p:guide pos="215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image" Target="../media/image35.wmf"/><Relationship Id="rId7" Type="http://schemas.openxmlformats.org/officeDocument/2006/relationships/image" Target="../media/image39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8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6" Type="http://schemas.openxmlformats.org/officeDocument/2006/relationships/image" Target="../media/image46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3" Type="http://schemas.openxmlformats.org/officeDocument/2006/relationships/image" Target="../media/image47.wmf"/><Relationship Id="rId7" Type="http://schemas.openxmlformats.org/officeDocument/2006/relationships/image" Target="../media/image50.wmf"/><Relationship Id="rId2" Type="http://schemas.openxmlformats.org/officeDocument/2006/relationships/image" Target="../media/image42.wmf"/><Relationship Id="rId1" Type="http://schemas.openxmlformats.org/officeDocument/2006/relationships/image" Target="../media/image46.wmf"/><Relationship Id="rId6" Type="http://schemas.openxmlformats.org/officeDocument/2006/relationships/image" Target="../media/image49.wmf"/><Relationship Id="rId5" Type="http://schemas.openxmlformats.org/officeDocument/2006/relationships/image" Target="../media/image33.wmf"/><Relationship Id="rId4" Type="http://schemas.openxmlformats.org/officeDocument/2006/relationships/image" Target="../media/image48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image" Target="../media/image47.wmf"/><Relationship Id="rId7" Type="http://schemas.openxmlformats.org/officeDocument/2006/relationships/image" Target="../media/image50.wmf"/><Relationship Id="rId2" Type="http://schemas.openxmlformats.org/officeDocument/2006/relationships/image" Target="../media/image42.wmf"/><Relationship Id="rId1" Type="http://schemas.openxmlformats.org/officeDocument/2006/relationships/image" Target="../media/image46.wmf"/><Relationship Id="rId6" Type="http://schemas.openxmlformats.org/officeDocument/2006/relationships/image" Target="../media/image49.wmf"/><Relationship Id="rId5" Type="http://schemas.openxmlformats.org/officeDocument/2006/relationships/image" Target="../media/image33.wmf"/><Relationship Id="rId4" Type="http://schemas.openxmlformats.org/officeDocument/2006/relationships/image" Target="../media/image48.wmf"/><Relationship Id="rId9" Type="http://schemas.openxmlformats.org/officeDocument/2006/relationships/image" Target="../media/image53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7" Type="http://schemas.openxmlformats.org/officeDocument/2006/relationships/image" Target="../media/image55.wmf"/><Relationship Id="rId2" Type="http://schemas.openxmlformats.org/officeDocument/2006/relationships/image" Target="../media/image50.wmf"/><Relationship Id="rId1" Type="http://schemas.openxmlformats.org/officeDocument/2006/relationships/image" Target="../media/image33.wmf"/><Relationship Id="rId6" Type="http://schemas.openxmlformats.org/officeDocument/2006/relationships/image" Target="../media/image54.wmf"/><Relationship Id="rId5" Type="http://schemas.openxmlformats.org/officeDocument/2006/relationships/image" Target="../media/image53.wmf"/><Relationship Id="rId4" Type="http://schemas.openxmlformats.org/officeDocument/2006/relationships/image" Target="../media/image52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3" Type="http://schemas.openxmlformats.org/officeDocument/2006/relationships/image" Target="../media/image58.wmf"/><Relationship Id="rId7" Type="http://schemas.openxmlformats.org/officeDocument/2006/relationships/image" Target="../media/image59.wmf"/><Relationship Id="rId12" Type="http://schemas.openxmlformats.org/officeDocument/2006/relationships/image" Target="../media/image64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6" Type="http://schemas.openxmlformats.org/officeDocument/2006/relationships/image" Target="../media/image44.wmf"/><Relationship Id="rId11" Type="http://schemas.openxmlformats.org/officeDocument/2006/relationships/image" Target="../media/image63.wmf"/><Relationship Id="rId5" Type="http://schemas.openxmlformats.org/officeDocument/2006/relationships/image" Target="../media/image47.wmf"/><Relationship Id="rId10" Type="http://schemas.openxmlformats.org/officeDocument/2006/relationships/image" Target="../media/image62.wmf"/><Relationship Id="rId4" Type="http://schemas.openxmlformats.org/officeDocument/2006/relationships/image" Target="../media/image42.wmf"/><Relationship Id="rId9" Type="http://schemas.openxmlformats.org/officeDocument/2006/relationships/image" Target="../media/image6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5.wmf"/><Relationship Id="rId1" Type="http://schemas.openxmlformats.org/officeDocument/2006/relationships/image" Target="../media/image6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0325" y="0"/>
            <a:ext cx="296068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068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0325" y="8926513"/>
            <a:ext cx="296068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4A715CB-6F05-404A-8CC3-1C039E02E7C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0325" y="0"/>
            <a:ext cx="296068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6680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4050"/>
            <a:ext cx="5008563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068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0325" y="8926513"/>
            <a:ext cx="296068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8BF7320C-D373-4388-B149-B52B9CA2431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7320C-D373-4388-B149-B52B9CA24315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9671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8337A-0CEB-4E24-9AD2-F69F575AB3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1231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551294-FBB5-4705-BA5E-C8FB062117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8536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52400"/>
            <a:ext cx="22098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152400"/>
            <a:ext cx="6477000" cy="6172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5D006D-3E5B-4A73-BC96-C263428DC8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0690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D82EF9-D20C-4E17-B547-A7859393A8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363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E52506-8A4D-4241-8F03-DA1BC4FFF3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9030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4864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4864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78E40A-88CB-4420-8565-80580FF5FC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3928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CE3DF7-A772-4209-A2C7-E2D41FAF95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7334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772889-563B-42B2-ABF8-B43D5B751F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7280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57DD59-F5AA-461D-B62B-80D37C415A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7037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830FD4-A398-4861-A83A-E2D3C9FEBF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8118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5D79D0-CA1C-43A9-975C-70700B4CC8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0192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52400"/>
            <a:ext cx="8839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4008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4008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DDBC8ED3-FCEB-4E14-9640-8D23C311B7B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702030302020204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702030302020204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702030302020204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702030302020204" pitchFamily="66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702030302020204" pitchFamily="66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702030302020204" pitchFamily="66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702030302020204" pitchFamily="66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702030302020204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 kern="1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24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2000" kern="1200">
          <a:solidFill>
            <a:schemeClr val="accent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kern="1200">
          <a:solidFill>
            <a:schemeClr val="accent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oleObject" Target="../embeddings/oleObject24.bin"/><Relationship Id="rId18" Type="http://schemas.openxmlformats.org/officeDocument/2006/relationships/image" Target="../media/image24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1.wmf"/><Relationship Id="rId1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3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5" Type="http://schemas.openxmlformats.org/officeDocument/2006/relationships/oleObject" Target="../embeddings/oleObject25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22.bin"/><Relationship Id="rId14" Type="http://schemas.openxmlformats.org/officeDocument/2006/relationships/image" Target="../media/image2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2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27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29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1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13" Type="http://schemas.openxmlformats.org/officeDocument/2006/relationships/oleObject" Target="../embeddings/oleObject40.bin"/><Relationship Id="rId18" Type="http://schemas.openxmlformats.org/officeDocument/2006/relationships/image" Target="../media/image40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12" Type="http://schemas.openxmlformats.org/officeDocument/2006/relationships/image" Target="../media/image37.wmf"/><Relationship Id="rId17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9.wmf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4.wmf"/><Relationship Id="rId11" Type="http://schemas.openxmlformats.org/officeDocument/2006/relationships/oleObject" Target="../embeddings/oleObject39.bin"/><Relationship Id="rId5" Type="http://schemas.openxmlformats.org/officeDocument/2006/relationships/oleObject" Target="../embeddings/oleObject36.bin"/><Relationship Id="rId15" Type="http://schemas.openxmlformats.org/officeDocument/2006/relationships/oleObject" Target="../embeddings/oleObject41.bin"/><Relationship Id="rId10" Type="http://schemas.openxmlformats.org/officeDocument/2006/relationships/image" Target="../media/image36.wmf"/><Relationship Id="rId4" Type="http://schemas.openxmlformats.org/officeDocument/2006/relationships/image" Target="../media/image33.wmf"/><Relationship Id="rId9" Type="http://schemas.openxmlformats.org/officeDocument/2006/relationships/oleObject" Target="../embeddings/oleObject38.bin"/><Relationship Id="rId14" Type="http://schemas.openxmlformats.org/officeDocument/2006/relationships/image" Target="../media/image38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13" Type="http://schemas.openxmlformats.org/officeDocument/2006/relationships/oleObject" Target="../embeddings/oleObject48.bin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12" Type="http://schemas.openxmlformats.org/officeDocument/2006/relationships/image" Target="../media/image4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0.bin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2.wmf"/><Relationship Id="rId11" Type="http://schemas.openxmlformats.org/officeDocument/2006/relationships/oleObject" Target="../embeddings/oleObject47.bin"/><Relationship Id="rId5" Type="http://schemas.openxmlformats.org/officeDocument/2006/relationships/oleObject" Target="../embeddings/oleObject44.bin"/><Relationship Id="rId15" Type="http://schemas.openxmlformats.org/officeDocument/2006/relationships/image" Target="../media/image46.wmf"/><Relationship Id="rId10" Type="http://schemas.openxmlformats.org/officeDocument/2006/relationships/image" Target="../media/image44.wmf"/><Relationship Id="rId4" Type="http://schemas.openxmlformats.org/officeDocument/2006/relationships/image" Target="../media/image41.wmf"/><Relationship Id="rId9" Type="http://schemas.openxmlformats.org/officeDocument/2006/relationships/oleObject" Target="../embeddings/oleObject46.bin"/><Relationship Id="rId14" Type="http://schemas.openxmlformats.org/officeDocument/2006/relationships/oleObject" Target="../embeddings/oleObject49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13" Type="http://schemas.openxmlformats.org/officeDocument/2006/relationships/oleObject" Target="../embeddings/oleObject56.bin"/><Relationship Id="rId18" Type="http://schemas.openxmlformats.org/officeDocument/2006/relationships/image" Target="../media/image51.wmf"/><Relationship Id="rId26" Type="http://schemas.openxmlformats.org/officeDocument/2006/relationships/oleObject" Target="../embeddings/oleObject66.bin"/><Relationship Id="rId3" Type="http://schemas.openxmlformats.org/officeDocument/2006/relationships/oleObject" Target="../embeddings/oleObject51.bin"/><Relationship Id="rId21" Type="http://schemas.openxmlformats.org/officeDocument/2006/relationships/oleObject" Target="../embeddings/oleObject61.bin"/><Relationship Id="rId7" Type="http://schemas.openxmlformats.org/officeDocument/2006/relationships/oleObject" Target="../embeddings/oleObject53.bin"/><Relationship Id="rId12" Type="http://schemas.openxmlformats.org/officeDocument/2006/relationships/image" Target="../media/image33.wmf"/><Relationship Id="rId17" Type="http://schemas.openxmlformats.org/officeDocument/2006/relationships/oleObject" Target="../embeddings/oleObject58.bin"/><Relationship Id="rId25" Type="http://schemas.openxmlformats.org/officeDocument/2006/relationships/oleObject" Target="../embeddings/oleObject6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0.wmf"/><Relationship Id="rId20" Type="http://schemas.openxmlformats.org/officeDocument/2006/relationships/oleObject" Target="../embeddings/oleObject60.bin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2.wmf"/><Relationship Id="rId11" Type="http://schemas.openxmlformats.org/officeDocument/2006/relationships/oleObject" Target="../embeddings/oleObject55.bin"/><Relationship Id="rId24" Type="http://schemas.openxmlformats.org/officeDocument/2006/relationships/oleObject" Target="../embeddings/oleObject64.bin"/><Relationship Id="rId5" Type="http://schemas.openxmlformats.org/officeDocument/2006/relationships/oleObject" Target="../embeddings/oleObject52.bin"/><Relationship Id="rId15" Type="http://schemas.openxmlformats.org/officeDocument/2006/relationships/oleObject" Target="../embeddings/oleObject57.bin"/><Relationship Id="rId23" Type="http://schemas.openxmlformats.org/officeDocument/2006/relationships/oleObject" Target="../embeddings/oleObject63.bin"/><Relationship Id="rId10" Type="http://schemas.openxmlformats.org/officeDocument/2006/relationships/image" Target="../media/image48.wmf"/><Relationship Id="rId19" Type="http://schemas.openxmlformats.org/officeDocument/2006/relationships/oleObject" Target="../embeddings/oleObject59.bin"/><Relationship Id="rId4" Type="http://schemas.openxmlformats.org/officeDocument/2006/relationships/image" Target="../media/image46.wmf"/><Relationship Id="rId9" Type="http://schemas.openxmlformats.org/officeDocument/2006/relationships/oleObject" Target="../embeddings/oleObject54.bin"/><Relationship Id="rId14" Type="http://schemas.openxmlformats.org/officeDocument/2006/relationships/image" Target="../media/image49.wmf"/><Relationship Id="rId22" Type="http://schemas.openxmlformats.org/officeDocument/2006/relationships/oleObject" Target="../embeddings/oleObject62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13" Type="http://schemas.openxmlformats.org/officeDocument/2006/relationships/oleObject" Target="../embeddings/oleObject72.bin"/><Relationship Id="rId18" Type="http://schemas.openxmlformats.org/officeDocument/2006/relationships/oleObject" Target="../embeddings/oleObject75.bin"/><Relationship Id="rId3" Type="http://schemas.openxmlformats.org/officeDocument/2006/relationships/oleObject" Target="../embeddings/oleObject67.bin"/><Relationship Id="rId21" Type="http://schemas.openxmlformats.org/officeDocument/2006/relationships/oleObject" Target="../embeddings/oleObject78.bin"/><Relationship Id="rId7" Type="http://schemas.openxmlformats.org/officeDocument/2006/relationships/oleObject" Target="../embeddings/oleObject69.bin"/><Relationship Id="rId12" Type="http://schemas.openxmlformats.org/officeDocument/2006/relationships/image" Target="../media/image33.wmf"/><Relationship Id="rId17" Type="http://schemas.openxmlformats.org/officeDocument/2006/relationships/oleObject" Target="../embeddings/oleObject74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0.wmf"/><Relationship Id="rId20" Type="http://schemas.openxmlformats.org/officeDocument/2006/relationships/oleObject" Target="../embeddings/oleObject77.bin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2.wmf"/><Relationship Id="rId11" Type="http://schemas.openxmlformats.org/officeDocument/2006/relationships/oleObject" Target="../embeddings/oleObject71.bin"/><Relationship Id="rId24" Type="http://schemas.openxmlformats.org/officeDocument/2006/relationships/image" Target="../media/image53.wmf"/><Relationship Id="rId5" Type="http://schemas.openxmlformats.org/officeDocument/2006/relationships/oleObject" Target="../embeddings/oleObject68.bin"/><Relationship Id="rId15" Type="http://schemas.openxmlformats.org/officeDocument/2006/relationships/oleObject" Target="../embeddings/oleObject73.bin"/><Relationship Id="rId23" Type="http://schemas.openxmlformats.org/officeDocument/2006/relationships/oleObject" Target="../embeddings/oleObject79.bin"/><Relationship Id="rId10" Type="http://schemas.openxmlformats.org/officeDocument/2006/relationships/image" Target="../media/image48.wmf"/><Relationship Id="rId19" Type="http://schemas.openxmlformats.org/officeDocument/2006/relationships/oleObject" Target="../embeddings/oleObject76.bin"/><Relationship Id="rId4" Type="http://schemas.openxmlformats.org/officeDocument/2006/relationships/image" Target="../media/image46.wmf"/><Relationship Id="rId9" Type="http://schemas.openxmlformats.org/officeDocument/2006/relationships/oleObject" Target="../embeddings/oleObject70.bin"/><Relationship Id="rId14" Type="http://schemas.openxmlformats.org/officeDocument/2006/relationships/image" Target="../media/image49.wmf"/><Relationship Id="rId22" Type="http://schemas.openxmlformats.org/officeDocument/2006/relationships/image" Target="../media/image52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13" Type="http://schemas.openxmlformats.org/officeDocument/2006/relationships/oleObject" Target="../embeddings/oleObject85.bin"/><Relationship Id="rId3" Type="http://schemas.openxmlformats.org/officeDocument/2006/relationships/oleObject" Target="../embeddings/oleObject80.bin"/><Relationship Id="rId7" Type="http://schemas.openxmlformats.org/officeDocument/2006/relationships/oleObject" Target="../embeddings/oleObject82.bin"/><Relationship Id="rId12" Type="http://schemas.openxmlformats.org/officeDocument/2006/relationships/image" Target="../media/image53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5.wmf"/><Relationship Id="rId1" Type="http://schemas.openxmlformats.org/officeDocument/2006/relationships/vmlDrawing" Target="../drawings/vmlDrawing16.vml"/><Relationship Id="rId6" Type="http://schemas.openxmlformats.org/officeDocument/2006/relationships/image" Target="../media/image50.wmf"/><Relationship Id="rId11" Type="http://schemas.openxmlformats.org/officeDocument/2006/relationships/oleObject" Target="../embeddings/oleObject84.bin"/><Relationship Id="rId5" Type="http://schemas.openxmlformats.org/officeDocument/2006/relationships/oleObject" Target="../embeddings/oleObject81.bin"/><Relationship Id="rId15" Type="http://schemas.openxmlformats.org/officeDocument/2006/relationships/oleObject" Target="../embeddings/oleObject86.bin"/><Relationship Id="rId10" Type="http://schemas.openxmlformats.org/officeDocument/2006/relationships/image" Target="../media/image52.wmf"/><Relationship Id="rId4" Type="http://schemas.openxmlformats.org/officeDocument/2006/relationships/image" Target="../media/image33.wmf"/><Relationship Id="rId9" Type="http://schemas.openxmlformats.org/officeDocument/2006/relationships/oleObject" Target="../embeddings/oleObject83.bin"/><Relationship Id="rId14" Type="http://schemas.openxmlformats.org/officeDocument/2006/relationships/image" Target="../media/image54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13" Type="http://schemas.openxmlformats.org/officeDocument/2006/relationships/oleObject" Target="../embeddings/oleObject92.bin"/><Relationship Id="rId18" Type="http://schemas.openxmlformats.org/officeDocument/2006/relationships/image" Target="../media/image60.wmf"/><Relationship Id="rId26" Type="http://schemas.openxmlformats.org/officeDocument/2006/relationships/image" Target="../media/image63.wmf"/><Relationship Id="rId3" Type="http://schemas.openxmlformats.org/officeDocument/2006/relationships/oleObject" Target="../embeddings/oleObject87.bin"/><Relationship Id="rId21" Type="http://schemas.openxmlformats.org/officeDocument/2006/relationships/oleObject" Target="../embeddings/oleObject97.bin"/><Relationship Id="rId7" Type="http://schemas.openxmlformats.org/officeDocument/2006/relationships/oleObject" Target="../embeddings/oleObject89.bin"/><Relationship Id="rId12" Type="http://schemas.openxmlformats.org/officeDocument/2006/relationships/image" Target="../media/image47.wmf"/><Relationship Id="rId17" Type="http://schemas.openxmlformats.org/officeDocument/2006/relationships/oleObject" Target="../embeddings/oleObject94.bin"/><Relationship Id="rId25" Type="http://schemas.openxmlformats.org/officeDocument/2006/relationships/oleObject" Target="../embeddings/oleObject9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9.wmf"/><Relationship Id="rId20" Type="http://schemas.openxmlformats.org/officeDocument/2006/relationships/oleObject" Target="../embeddings/oleObject96.bin"/><Relationship Id="rId1" Type="http://schemas.openxmlformats.org/officeDocument/2006/relationships/vmlDrawing" Target="../drawings/vmlDrawing17.vml"/><Relationship Id="rId6" Type="http://schemas.openxmlformats.org/officeDocument/2006/relationships/image" Target="../media/image57.wmf"/><Relationship Id="rId11" Type="http://schemas.openxmlformats.org/officeDocument/2006/relationships/oleObject" Target="../embeddings/oleObject91.bin"/><Relationship Id="rId24" Type="http://schemas.openxmlformats.org/officeDocument/2006/relationships/image" Target="../media/image62.wmf"/><Relationship Id="rId5" Type="http://schemas.openxmlformats.org/officeDocument/2006/relationships/oleObject" Target="../embeddings/oleObject88.bin"/><Relationship Id="rId15" Type="http://schemas.openxmlformats.org/officeDocument/2006/relationships/oleObject" Target="../embeddings/oleObject93.bin"/><Relationship Id="rId23" Type="http://schemas.openxmlformats.org/officeDocument/2006/relationships/oleObject" Target="../embeddings/oleObject98.bin"/><Relationship Id="rId28" Type="http://schemas.openxmlformats.org/officeDocument/2006/relationships/image" Target="../media/image64.wmf"/><Relationship Id="rId10" Type="http://schemas.openxmlformats.org/officeDocument/2006/relationships/image" Target="../media/image42.wmf"/><Relationship Id="rId19" Type="http://schemas.openxmlformats.org/officeDocument/2006/relationships/oleObject" Target="../embeddings/oleObject95.bin"/><Relationship Id="rId4" Type="http://schemas.openxmlformats.org/officeDocument/2006/relationships/image" Target="../media/image56.wmf"/><Relationship Id="rId9" Type="http://schemas.openxmlformats.org/officeDocument/2006/relationships/oleObject" Target="../embeddings/oleObject90.bin"/><Relationship Id="rId14" Type="http://schemas.openxmlformats.org/officeDocument/2006/relationships/image" Target="../media/image44.wmf"/><Relationship Id="rId22" Type="http://schemas.openxmlformats.org/officeDocument/2006/relationships/image" Target="../media/image61.wmf"/><Relationship Id="rId27" Type="http://schemas.openxmlformats.org/officeDocument/2006/relationships/oleObject" Target="../embeddings/oleObject100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7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8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4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1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1859" y="1124744"/>
            <a:ext cx="6858000" cy="2808312"/>
          </a:xfrm>
        </p:spPr>
        <p:txBody>
          <a:bodyPr/>
          <a:lstStyle/>
          <a:p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/>
              <a:t/>
            </a:r>
            <a:br>
              <a:rPr lang="en-US" sz="4800" dirty="0"/>
            </a:br>
            <a:r>
              <a:rPr lang="en-US" altLang="en-US" sz="4800" b="1" dirty="0"/>
              <a:t>Regular </a:t>
            </a:r>
            <a:r>
              <a:rPr lang="en-US" altLang="en-US" sz="4800" b="1" dirty="0" smtClean="0"/>
              <a:t>Expressions and</a:t>
            </a:r>
            <a:r>
              <a:rPr lang="en-US" sz="4800" b="1" dirty="0"/>
              <a:t/>
            </a:r>
            <a:br>
              <a:rPr lang="en-US" sz="4800" b="1" dirty="0"/>
            </a:br>
            <a:r>
              <a:rPr lang="en-US" sz="4800" b="1" dirty="0"/>
              <a:t>Lexical Analysis</a:t>
            </a:r>
            <a:r>
              <a:rPr lang="en-US" sz="4800" dirty="0"/>
              <a:t> </a:t>
            </a:r>
            <a:r>
              <a:rPr lang="en-US" sz="4800" dirty="0" smtClean="0"/>
              <a:t/>
            </a:r>
            <a:br>
              <a:rPr lang="en-US" sz="4800" dirty="0" smtClean="0"/>
            </a:br>
            <a:endParaRPr lang="en-US" sz="4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8337A-0CEB-4E24-9AD2-F69F575AB33B}" type="slidenum">
              <a:rPr lang="en-US" altLang="en-US" smtClean="0"/>
              <a:pPr/>
              <a:t>1</a:t>
            </a:fld>
            <a:endParaRPr lang="en-US" altLang="en-US"/>
          </a:p>
        </p:txBody>
      </p:sp>
      <p:sp>
        <p:nvSpPr>
          <p:cNvPr id="5" name="Rectangle 4"/>
          <p:cNvSpPr/>
          <p:nvPr/>
        </p:nvSpPr>
        <p:spPr>
          <a:xfrm>
            <a:off x="1907704" y="3892732"/>
            <a:ext cx="52565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IUST Compilers - TA </a:t>
            </a:r>
            <a:r>
              <a:rPr lang="en-US" sz="2400" b="1" dirty="0"/>
              <a:t>Class</a:t>
            </a:r>
            <a:br>
              <a:rPr lang="en-US" sz="2400" b="1" dirty="0"/>
            </a:br>
            <a:r>
              <a:rPr lang="en-US" sz="2400" dirty="0" smtClean="0"/>
              <a:t>Morteza Zakeri – Mohsen Amirian</a:t>
            </a:r>
            <a:endParaRPr lang="en-US" sz="2400" dirty="0"/>
          </a:p>
          <a:p>
            <a:r>
              <a:rPr lang="en-US" sz="2000" dirty="0" smtClean="0"/>
              <a:t>Fall 2017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4002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C18FF-F328-4A8B-9AA1-9B06B3C7DD8B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Regular expression:  </a:t>
            </a:r>
          </a:p>
        </p:txBody>
      </p:sp>
      <p:graphicFrame>
        <p:nvGraphicFramePr>
          <p:cNvPr id="156676" name="Object 4"/>
          <p:cNvGraphicFramePr>
            <a:graphicFrameLocks noChangeAspect="1"/>
          </p:cNvGraphicFramePr>
          <p:nvPr/>
        </p:nvGraphicFramePr>
        <p:xfrm>
          <a:off x="4057650" y="889000"/>
          <a:ext cx="21209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824" name="Equation" r:id="rId3" imgW="2120760" imgH="558720" progId="Equation.3">
                  <p:embed/>
                </p:oleObj>
              </mc:Choice>
              <mc:Fallback>
                <p:oleObj name="Equation" r:id="rId3" imgW="2120760" imgH="5587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7650" y="889000"/>
                        <a:ext cx="21209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77" name="Object 5"/>
          <p:cNvGraphicFramePr>
            <a:graphicFrameLocks noChangeAspect="1"/>
          </p:cNvGraphicFramePr>
          <p:nvPr/>
        </p:nvGraphicFramePr>
        <p:xfrm>
          <a:off x="381000" y="1981200"/>
          <a:ext cx="27686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825" name="Equation" r:id="rId5" imgW="2768400" imgH="558720" progId="Equation.3">
                  <p:embed/>
                </p:oleObj>
              </mc:Choice>
              <mc:Fallback>
                <p:oleObj name="Equation" r:id="rId5" imgW="2768400" imgH="5587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981200"/>
                        <a:ext cx="27686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80" name="Object 8"/>
          <p:cNvGraphicFramePr>
            <a:graphicFrameLocks noChangeAspect="1"/>
          </p:cNvGraphicFramePr>
          <p:nvPr/>
        </p:nvGraphicFramePr>
        <p:xfrm>
          <a:off x="3352800" y="1981200"/>
          <a:ext cx="36449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826" name="Equation" r:id="rId7" imgW="3644640" imgH="571320" progId="Equation.3">
                  <p:embed/>
                </p:oleObj>
              </mc:Choice>
              <mc:Fallback>
                <p:oleObj name="Equation" r:id="rId7" imgW="3644640" imgH="57132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1981200"/>
                        <a:ext cx="36449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81" name="Object 9"/>
          <p:cNvGraphicFramePr>
            <a:graphicFrameLocks noChangeAspect="1"/>
          </p:cNvGraphicFramePr>
          <p:nvPr/>
        </p:nvGraphicFramePr>
        <p:xfrm>
          <a:off x="3352800" y="2743200"/>
          <a:ext cx="33274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827" name="Equation" r:id="rId9" imgW="3327120" imgH="571320" progId="Equation.3">
                  <p:embed/>
                </p:oleObj>
              </mc:Choice>
              <mc:Fallback>
                <p:oleObj name="Equation" r:id="rId9" imgW="3327120" imgH="57132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743200"/>
                        <a:ext cx="33274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84" name="Object 12"/>
          <p:cNvGraphicFramePr>
            <a:graphicFrameLocks noChangeAspect="1"/>
          </p:cNvGraphicFramePr>
          <p:nvPr/>
        </p:nvGraphicFramePr>
        <p:xfrm>
          <a:off x="3352800" y="3505200"/>
          <a:ext cx="46990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828" name="Equation" r:id="rId11" imgW="4698720" imgH="571320" progId="Equation.3">
                  <p:embed/>
                </p:oleObj>
              </mc:Choice>
              <mc:Fallback>
                <p:oleObj name="Equation" r:id="rId11" imgW="4698720" imgH="57132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3505200"/>
                        <a:ext cx="46990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85" name="Object 13"/>
          <p:cNvGraphicFramePr>
            <a:graphicFrameLocks noChangeAspect="1"/>
          </p:cNvGraphicFramePr>
          <p:nvPr/>
        </p:nvGraphicFramePr>
        <p:xfrm>
          <a:off x="3352800" y="4267200"/>
          <a:ext cx="37846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829" name="Equation" r:id="rId13" imgW="3784320" imgH="571320" progId="Equation.3">
                  <p:embed/>
                </p:oleObj>
              </mc:Choice>
              <mc:Fallback>
                <p:oleObj name="Equation" r:id="rId13" imgW="3784320" imgH="57132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4267200"/>
                        <a:ext cx="37846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86" name="Object 14"/>
          <p:cNvGraphicFramePr>
            <a:graphicFrameLocks noChangeAspect="1"/>
          </p:cNvGraphicFramePr>
          <p:nvPr/>
        </p:nvGraphicFramePr>
        <p:xfrm>
          <a:off x="3352800" y="5029200"/>
          <a:ext cx="47498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830" name="Equation" r:id="rId15" imgW="4749480" imgH="571320" progId="Equation.3">
                  <p:embed/>
                </p:oleObj>
              </mc:Choice>
              <mc:Fallback>
                <p:oleObj name="Equation" r:id="rId15" imgW="4749480" imgH="57132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5029200"/>
                        <a:ext cx="47498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87" name="Object 15"/>
          <p:cNvGraphicFramePr>
            <a:graphicFrameLocks noChangeAspect="1"/>
          </p:cNvGraphicFramePr>
          <p:nvPr/>
        </p:nvGraphicFramePr>
        <p:xfrm>
          <a:off x="3352800" y="5867400"/>
          <a:ext cx="56642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831" name="Equation" r:id="rId17" imgW="5663880" imgH="558720" progId="Equation.3">
                  <p:embed/>
                </p:oleObj>
              </mc:Choice>
              <mc:Fallback>
                <p:oleObj name="Equation" r:id="rId17" imgW="5663880" imgH="55872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5867400"/>
                        <a:ext cx="56642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6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6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6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6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6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6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6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6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6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6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6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6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6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66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D091-EFA3-4386-8B01-98192FCD6AA9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  <a:p>
            <a:r>
              <a:rPr lang="en-US" altLang="en-US"/>
              <a:t>Regular expression </a:t>
            </a:r>
          </a:p>
          <a:p>
            <a:endParaRPr lang="en-US" altLang="en-US"/>
          </a:p>
        </p:txBody>
      </p:sp>
      <p:graphicFrame>
        <p:nvGraphicFramePr>
          <p:cNvPr id="157700" name="Object 4"/>
          <p:cNvGraphicFramePr>
            <a:graphicFrameLocks noChangeAspect="1"/>
          </p:cNvGraphicFramePr>
          <p:nvPr/>
        </p:nvGraphicFramePr>
        <p:xfrm>
          <a:off x="4229100" y="1498600"/>
          <a:ext cx="39624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58" name="Equation" r:id="rId3" imgW="3962160" imgH="558720" progId="Equation.3">
                  <p:embed/>
                </p:oleObj>
              </mc:Choice>
              <mc:Fallback>
                <p:oleObj name="Equation" r:id="rId3" imgW="3962160" imgH="5587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9100" y="1498600"/>
                        <a:ext cx="39624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7701" name="Object 5"/>
          <p:cNvGraphicFramePr>
            <a:graphicFrameLocks noChangeAspect="1"/>
          </p:cNvGraphicFramePr>
          <p:nvPr/>
        </p:nvGraphicFramePr>
        <p:xfrm>
          <a:off x="1371600" y="3784600"/>
          <a:ext cx="6376988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59" name="Equation" r:id="rId5" imgW="6375240" imgH="558720" progId="Equation.3">
                  <p:embed/>
                </p:oleObj>
              </mc:Choice>
              <mc:Fallback>
                <p:oleObj name="Equation" r:id="rId5" imgW="6375240" imgH="5587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784600"/>
                        <a:ext cx="6376988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7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7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24188-2A1D-4A73-B884-A168A3828613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  <a:p>
            <a:r>
              <a:rPr lang="en-US" altLang="en-US"/>
              <a:t>Regular expression</a:t>
            </a:r>
          </a:p>
        </p:txBody>
      </p:sp>
      <p:graphicFrame>
        <p:nvGraphicFramePr>
          <p:cNvPr id="158724" name="Object 4"/>
          <p:cNvGraphicFramePr>
            <a:graphicFrameLocks noChangeAspect="1"/>
          </p:cNvGraphicFramePr>
          <p:nvPr/>
        </p:nvGraphicFramePr>
        <p:xfrm>
          <a:off x="4406900" y="1422400"/>
          <a:ext cx="33909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782" name="Equation" r:id="rId3" imgW="3390840" imgH="558720" progId="Equation.3">
                  <p:embed/>
                </p:oleObj>
              </mc:Choice>
              <mc:Fallback>
                <p:oleObj name="Equation" r:id="rId3" imgW="3390840" imgH="5587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6900" y="1422400"/>
                        <a:ext cx="33909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8725" name="Object 5"/>
          <p:cNvGraphicFramePr>
            <a:graphicFrameLocks noChangeAspect="1"/>
          </p:cNvGraphicFramePr>
          <p:nvPr/>
        </p:nvGraphicFramePr>
        <p:xfrm>
          <a:off x="1778000" y="3390900"/>
          <a:ext cx="57658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783" name="Equation" r:id="rId5" imgW="5765760" imgH="723600" progId="Equation.3">
                  <p:embed/>
                </p:oleObj>
              </mc:Choice>
              <mc:Fallback>
                <p:oleObj name="Equation" r:id="rId5" imgW="5765760" imgH="723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8000" y="3390900"/>
                        <a:ext cx="5765800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8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8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26C06-EF62-4C23-B48D-58033D72E9EF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  <a:p>
            <a:r>
              <a:rPr lang="en-US" altLang="en-US"/>
              <a:t>Regular expression</a:t>
            </a:r>
          </a:p>
        </p:txBody>
      </p:sp>
      <p:graphicFrame>
        <p:nvGraphicFramePr>
          <p:cNvPr id="159748" name="Object 4"/>
          <p:cNvGraphicFramePr>
            <a:graphicFrameLocks noChangeAspect="1"/>
          </p:cNvGraphicFramePr>
          <p:nvPr/>
        </p:nvGraphicFramePr>
        <p:xfrm>
          <a:off x="4267200" y="1447800"/>
          <a:ext cx="4432300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806" name="Equation" r:id="rId3" imgW="4431960" imgH="545760" progId="Equation.3">
                  <p:embed/>
                </p:oleObj>
              </mc:Choice>
              <mc:Fallback>
                <p:oleObj name="Equation" r:id="rId3" imgW="4431960" imgH="5457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1447800"/>
                        <a:ext cx="4432300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9751" name="Group 7"/>
          <p:cNvGrpSpPr>
            <a:grpSpLocks/>
          </p:cNvGrpSpPr>
          <p:nvPr/>
        </p:nvGrpSpPr>
        <p:grpSpPr bwMode="auto">
          <a:xfrm>
            <a:off x="1327150" y="3378200"/>
            <a:ext cx="6202363" cy="1163638"/>
            <a:chOff x="836" y="2128"/>
            <a:chExt cx="3907" cy="733"/>
          </a:xfrm>
        </p:grpSpPr>
        <p:graphicFrame>
          <p:nvGraphicFramePr>
            <p:cNvPr id="159749" name="Object 5"/>
            <p:cNvGraphicFramePr>
              <a:graphicFrameLocks noChangeAspect="1"/>
            </p:cNvGraphicFramePr>
            <p:nvPr/>
          </p:nvGraphicFramePr>
          <p:xfrm>
            <a:off x="836" y="2144"/>
            <a:ext cx="584" cy="3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3807" name="Equation" r:id="rId5" imgW="927000" imgH="533160" progId="Equation.3">
                    <p:embed/>
                  </p:oleObj>
                </mc:Choice>
                <mc:Fallback>
                  <p:oleObj name="Equation" r:id="rId5" imgW="927000" imgH="533160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36" y="2144"/>
                          <a:ext cx="584" cy="33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9750" name="Text Box 6"/>
            <p:cNvSpPr txBox="1">
              <a:spLocks noChangeArrowheads="1"/>
            </p:cNvSpPr>
            <p:nvPr/>
          </p:nvSpPr>
          <p:spPr bwMode="auto">
            <a:xfrm>
              <a:off x="1478" y="2128"/>
              <a:ext cx="3265" cy="7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= { all strings with at least</a:t>
              </a:r>
            </a:p>
            <a:p>
              <a:r>
                <a:rPr lang="en-US" altLang="en-US"/>
                <a:t>      two consecutive 0 }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9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9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1B67-537D-45D8-AD4D-8F7959B1C955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  <a:p>
            <a:r>
              <a:rPr lang="en-US" altLang="en-US" dirty="0"/>
              <a:t>Regular expression</a:t>
            </a:r>
          </a:p>
        </p:txBody>
      </p:sp>
      <p:graphicFrame>
        <p:nvGraphicFramePr>
          <p:cNvPr id="160772" name="Object 4"/>
          <p:cNvGraphicFramePr>
            <a:graphicFrameLocks noChangeAspect="1"/>
          </p:cNvGraphicFramePr>
          <p:nvPr/>
        </p:nvGraphicFramePr>
        <p:xfrm>
          <a:off x="4267200" y="1447800"/>
          <a:ext cx="3911600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30" name="Equation" r:id="rId3" imgW="3911400" imgH="533160" progId="Equation.3">
                  <p:embed/>
                </p:oleObj>
              </mc:Choice>
              <mc:Fallback>
                <p:oleObj name="Equation" r:id="rId3" imgW="3911400" imgH="5331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1447800"/>
                        <a:ext cx="3911600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0776" name="Group 8"/>
          <p:cNvGrpSpPr>
            <a:grpSpLocks/>
          </p:cNvGrpSpPr>
          <p:nvPr/>
        </p:nvGrpSpPr>
        <p:grpSpPr bwMode="auto">
          <a:xfrm>
            <a:off x="1327150" y="3378200"/>
            <a:ext cx="5711825" cy="1163638"/>
            <a:chOff x="836" y="2128"/>
            <a:chExt cx="3598" cy="733"/>
          </a:xfrm>
        </p:grpSpPr>
        <p:graphicFrame>
          <p:nvGraphicFramePr>
            <p:cNvPr id="160773" name="Object 5"/>
            <p:cNvGraphicFramePr>
              <a:graphicFrameLocks noChangeAspect="1"/>
            </p:cNvGraphicFramePr>
            <p:nvPr/>
          </p:nvGraphicFramePr>
          <p:xfrm>
            <a:off x="836" y="2144"/>
            <a:ext cx="584" cy="3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4831" name="Equation" r:id="rId5" imgW="927000" imgH="533160" progId="Equation.3">
                    <p:embed/>
                  </p:oleObj>
                </mc:Choice>
                <mc:Fallback>
                  <p:oleObj name="Equation" r:id="rId5" imgW="927000" imgH="533160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36" y="2144"/>
                          <a:ext cx="584" cy="33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0774" name="Text Box 6"/>
            <p:cNvSpPr txBox="1">
              <a:spLocks noChangeArrowheads="1"/>
            </p:cNvSpPr>
            <p:nvPr/>
          </p:nvSpPr>
          <p:spPr bwMode="auto">
            <a:xfrm>
              <a:off x="1478" y="2128"/>
              <a:ext cx="2956" cy="7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dirty="0"/>
                <a:t>= { all strings without</a:t>
              </a:r>
            </a:p>
            <a:p>
              <a:r>
                <a:rPr lang="en-US" altLang="en-US" dirty="0"/>
                <a:t>      two consecutive 0 }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0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0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7DD59-F5AA-461D-B62B-80D37C415A1F}" type="slidenum">
              <a:rPr lang="en-US" altLang="en-US" smtClean="0"/>
              <a:pPr/>
              <a:t>15</a:t>
            </a:fld>
            <a:endParaRPr lang="en-US" altLang="en-US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85800" y="2286000"/>
            <a:ext cx="7772400" cy="1143000"/>
          </a:xfrm>
          <a:prstGeom prst="rect">
            <a:avLst/>
          </a:prstGeom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Comic Sans MS" panose="030F0702030302020204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Comic Sans MS" panose="030F0702030302020204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Comic Sans MS" panose="030F0702030302020204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Comic Sans MS" panose="030F0702030302020204" pitchFamily="66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Comic Sans MS" panose="030F0702030302020204" pitchFamily="66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Comic Sans MS" panose="030F0702030302020204" pitchFamily="66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Comic Sans MS" panose="030F0702030302020204" pitchFamily="66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US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rPr>
              <a:t>Convert FA to </a:t>
            </a:r>
            <a:r>
              <a:rPr lang="en-US" alt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rPr>
              <a:t>RegExp</a:t>
            </a:r>
            <a:endParaRPr lang="en-US" altLang="en-US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723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0E1A-5A7F-42E6-BE1A-212D608A1DE7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>
                <a:solidFill>
                  <a:srgbClr val="FF0000"/>
                </a:solidFill>
              </a:rPr>
              <a:t>Generalized Transition </a:t>
            </a:r>
            <a:r>
              <a:rPr lang="en-US" altLang="en-US" b="1" dirty="0" smtClean="0">
                <a:solidFill>
                  <a:srgbClr val="FF0000"/>
                </a:solidFill>
              </a:rPr>
              <a:t>Graph</a:t>
            </a:r>
            <a:endParaRPr lang="en-US" altLang="en-US" dirty="0"/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Obtaining the final regular expression:</a:t>
            </a:r>
          </a:p>
        </p:txBody>
      </p:sp>
      <p:sp>
        <p:nvSpPr>
          <p:cNvPr id="184324" name="Oval 4"/>
          <p:cNvSpPr>
            <a:spLocks noChangeArrowheads="1"/>
          </p:cNvSpPr>
          <p:nvPr/>
        </p:nvSpPr>
        <p:spPr bwMode="auto">
          <a:xfrm>
            <a:off x="2667000" y="2971800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25" name="Oval 5"/>
          <p:cNvSpPr>
            <a:spLocks noChangeArrowheads="1"/>
          </p:cNvSpPr>
          <p:nvPr/>
        </p:nvSpPr>
        <p:spPr bwMode="auto">
          <a:xfrm>
            <a:off x="4876800" y="2971800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26" name="Oval 6"/>
          <p:cNvSpPr>
            <a:spLocks noChangeArrowheads="1"/>
          </p:cNvSpPr>
          <p:nvPr/>
        </p:nvSpPr>
        <p:spPr bwMode="auto">
          <a:xfrm>
            <a:off x="4800600" y="2895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84327" name="Object 7"/>
          <p:cNvGraphicFramePr>
            <a:graphicFrameLocks noChangeAspect="1"/>
          </p:cNvGraphicFramePr>
          <p:nvPr/>
        </p:nvGraphicFramePr>
        <p:xfrm>
          <a:off x="2743200" y="2971800"/>
          <a:ext cx="430213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80" name="Equation" r:id="rId3" imgW="431640" imgH="533160" progId="Equation.3">
                  <p:embed/>
                </p:oleObj>
              </mc:Choice>
              <mc:Fallback>
                <p:oleObj name="Equation" r:id="rId3" imgW="431640" imgH="533160" progId="Equation.3">
                  <p:embed/>
                  <p:pic>
                    <p:nvPicPr>
                      <p:cNvPr id="0" name="Object 7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2971800"/>
                        <a:ext cx="430213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28" name="Object 8"/>
          <p:cNvGraphicFramePr>
            <a:graphicFrameLocks noChangeAspect="1"/>
          </p:cNvGraphicFramePr>
          <p:nvPr/>
        </p:nvGraphicFramePr>
        <p:xfrm>
          <a:off x="4953000" y="2971800"/>
          <a:ext cx="508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81" name="Equation" r:id="rId5" imgW="507960" imgH="609480" progId="Equation.3">
                  <p:embed/>
                </p:oleObj>
              </mc:Choice>
              <mc:Fallback>
                <p:oleObj name="Equation" r:id="rId5" imgW="507960" imgH="609480" progId="Equation.3">
                  <p:embed/>
                  <p:pic>
                    <p:nvPicPr>
                      <p:cNvPr id="0" name="Object 8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971800"/>
                        <a:ext cx="5080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29" name="Freeform 9"/>
          <p:cNvSpPr>
            <a:spLocks/>
          </p:cNvSpPr>
          <p:nvPr/>
        </p:nvSpPr>
        <p:spPr bwMode="auto">
          <a:xfrm>
            <a:off x="3200400" y="3505200"/>
            <a:ext cx="1676400" cy="393700"/>
          </a:xfrm>
          <a:custGeom>
            <a:avLst/>
            <a:gdLst>
              <a:gd name="T0" fmla="*/ 0 w 1056"/>
              <a:gd name="T1" fmla="*/ 0 h 248"/>
              <a:gd name="T2" fmla="*/ 528 w 1056"/>
              <a:gd name="T3" fmla="*/ 240 h 248"/>
              <a:gd name="T4" fmla="*/ 1056 w 1056"/>
              <a:gd name="T5" fmla="*/ 48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56" h="248">
                <a:moveTo>
                  <a:pt x="0" y="0"/>
                </a:moveTo>
                <a:cubicBezTo>
                  <a:pt x="176" y="116"/>
                  <a:pt x="352" y="232"/>
                  <a:pt x="528" y="240"/>
                </a:cubicBezTo>
                <a:cubicBezTo>
                  <a:pt x="704" y="248"/>
                  <a:pt x="880" y="148"/>
                  <a:pt x="1056" y="48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30" name="Freeform 10"/>
          <p:cNvSpPr>
            <a:spLocks/>
          </p:cNvSpPr>
          <p:nvPr/>
        </p:nvSpPr>
        <p:spPr bwMode="auto">
          <a:xfrm>
            <a:off x="3200400" y="2667000"/>
            <a:ext cx="1676400" cy="381000"/>
          </a:xfrm>
          <a:custGeom>
            <a:avLst/>
            <a:gdLst>
              <a:gd name="T0" fmla="*/ 1056 w 1056"/>
              <a:gd name="T1" fmla="*/ 240 h 240"/>
              <a:gd name="T2" fmla="*/ 576 w 1056"/>
              <a:gd name="T3" fmla="*/ 0 h 240"/>
              <a:gd name="T4" fmla="*/ 0 w 1056"/>
              <a:gd name="T5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56" h="240">
                <a:moveTo>
                  <a:pt x="1056" y="240"/>
                </a:moveTo>
                <a:cubicBezTo>
                  <a:pt x="904" y="120"/>
                  <a:pt x="752" y="0"/>
                  <a:pt x="576" y="0"/>
                </a:cubicBezTo>
                <a:cubicBezTo>
                  <a:pt x="400" y="0"/>
                  <a:pt x="200" y="120"/>
                  <a:pt x="0" y="24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31" name="Freeform 11"/>
          <p:cNvSpPr>
            <a:spLocks/>
          </p:cNvSpPr>
          <p:nvPr/>
        </p:nvSpPr>
        <p:spPr bwMode="auto">
          <a:xfrm>
            <a:off x="2641600" y="2108200"/>
            <a:ext cx="647700" cy="863600"/>
          </a:xfrm>
          <a:custGeom>
            <a:avLst/>
            <a:gdLst>
              <a:gd name="T0" fmla="*/ 304 w 408"/>
              <a:gd name="T1" fmla="*/ 544 h 544"/>
              <a:gd name="T2" fmla="*/ 400 w 408"/>
              <a:gd name="T3" fmla="*/ 208 h 544"/>
              <a:gd name="T4" fmla="*/ 256 w 408"/>
              <a:gd name="T5" fmla="*/ 16 h 544"/>
              <a:gd name="T6" fmla="*/ 16 w 408"/>
              <a:gd name="T7" fmla="*/ 112 h 544"/>
              <a:gd name="T8" fmla="*/ 160 w 408"/>
              <a:gd name="T9" fmla="*/ 544 h 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8" h="544">
                <a:moveTo>
                  <a:pt x="304" y="544"/>
                </a:moveTo>
                <a:cubicBezTo>
                  <a:pt x="356" y="420"/>
                  <a:pt x="408" y="296"/>
                  <a:pt x="400" y="208"/>
                </a:cubicBezTo>
                <a:cubicBezTo>
                  <a:pt x="392" y="120"/>
                  <a:pt x="320" y="32"/>
                  <a:pt x="256" y="16"/>
                </a:cubicBezTo>
                <a:cubicBezTo>
                  <a:pt x="192" y="0"/>
                  <a:pt x="32" y="24"/>
                  <a:pt x="16" y="112"/>
                </a:cubicBezTo>
                <a:cubicBezTo>
                  <a:pt x="0" y="200"/>
                  <a:pt x="80" y="372"/>
                  <a:pt x="160" y="544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32" name="Freeform 12"/>
          <p:cNvSpPr>
            <a:spLocks/>
          </p:cNvSpPr>
          <p:nvPr/>
        </p:nvSpPr>
        <p:spPr bwMode="auto">
          <a:xfrm>
            <a:off x="4876800" y="2057400"/>
            <a:ext cx="647700" cy="863600"/>
          </a:xfrm>
          <a:custGeom>
            <a:avLst/>
            <a:gdLst>
              <a:gd name="T0" fmla="*/ 304 w 408"/>
              <a:gd name="T1" fmla="*/ 544 h 544"/>
              <a:gd name="T2" fmla="*/ 400 w 408"/>
              <a:gd name="T3" fmla="*/ 208 h 544"/>
              <a:gd name="T4" fmla="*/ 256 w 408"/>
              <a:gd name="T5" fmla="*/ 16 h 544"/>
              <a:gd name="T6" fmla="*/ 16 w 408"/>
              <a:gd name="T7" fmla="*/ 112 h 544"/>
              <a:gd name="T8" fmla="*/ 160 w 408"/>
              <a:gd name="T9" fmla="*/ 544 h 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8" h="544">
                <a:moveTo>
                  <a:pt x="304" y="544"/>
                </a:moveTo>
                <a:cubicBezTo>
                  <a:pt x="356" y="420"/>
                  <a:pt x="408" y="296"/>
                  <a:pt x="400" y="208"/>
                </a:cubicBezTo>
                <a:cubicBezTo>
                  <a:pt x="392" y="120"/>
                  <a:pt x="320" y="32"/>
                  <a:pt x="256" y="16"/>
                </a:cubicBezTo>
                <a:cubicBezTo>
                  <a:pt x="192" y="0"/>
                  <a:pt x="32" y="24"/>
                  <a:pt x="16" y="112"/>
                </a:cubicBezTo>
                <a:cubicBezTo>
                  <a:pt x="0" y="200"/>
                  <a:pt x="80" y="372"/>
                  <a:pt x="160" y="544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33" name="Line 13"/>
          <p:cNvSpPr>
            <a:spLocks noChangeShapeType="1"/>
          </p:cNvSpPr>
          <p:nvPr/>
        </p:nvSpPr>
        <p:spPr bwMode="auto">
          <a:xfrm>
            <a:off x="2133600" y="3276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84334" name="Object 14"/>
          <p:cNvGraphicFramePr>
            <a:graphicFrameLocks noChangeAspect="1"/>
          </p:cNvGraphicFramePr>
          <p:nvPr/>
        </p:nvGraphicFramePr>
        <p:xfrm>
          <a:off x="2819400" y="1600200"/>
          <a:ext cx="2794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82" name="Equation" r:id="rId7" imgW="279360" imgH="520560" progId="Equation.3">
                  <p:embed/>
                </p:oleObj>
              </mc:Choice>
              <mc:Fallback>
                <p:oleObj name="Equation" r:id="rId7" imgW="279360" imgH="520560" progId="Equation.3">
                  <p:embed/>
                  <p:pic>
                    <p:nvPicPr>
                      <p:cNvPr id="0" name="Object 14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1600200"/>
                        <a:ext cx="2794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35" name="Object 15"/>
          <p:cNvGraphicFramePr>
            <a:graphicFrameLocks noChangeAspect="1"/>
          </p:cNvGraphicFramePr>
          <p:nvPr/>
        </p:nvGraphicFramePr>
        <p:xfrm>
          <a:off x="3886200" y="3352800"/>
          <a:ext cx="341313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83" name="Equation" r:id="rId9" imgW="342720" imgH="520560" progId="Equation.3">
                  <p:embed/>
                </p:oleObj>
              </mc:Choice>
              <mc:Fallback>
                <p:oleObj name="Equation" r:id="rId9" imgW="342720" imgH="520560" progId="Equation.3">
                  <p:embed/>
                  <p:pic>
                    <p:nvPicPr>
                      <p:cNvPr id="0" name="Object 15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3352800"/>
                        <a:ext cx="341313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36" name="Object 16"/>
          <p:cNvGraphicFramePr>
            <a:graphicFrameLocks noChangeAspect="1"/>
          </p:cNvGraphicFramePr>
          <p:nvPr/>
        </p:nvGraphicFramePr>
        <p:xfrm>
          <a:off x="3886200" y="2133600"/>
          <a:ext cx="315913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84" name="Equation" r:id="rId11" imgW="317160" imgH="533160" progId="Equation.3">
                  <p:embed/>
                </p:oleObj>
              </mc:Choice>
              <mc:Fallback>
                <p:oleObj name="Equation" r:id="rId11" imgW="317160" imgH="533160" progId="Equation.3">
                  <p:embed/>
                  <p:pic>
                    <p:nvPicPr>
                      <p:cNvPr id="0" name="Object 16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2133600"/>
                        <a:ext cx="315913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37" name="Object 17"/>
          <p:cNvGraphicFramePr>
            <a:graphicFrameLocks noChangeAspect="1"/>
          </p:cNvGraphicFramePr>
          <p:nvPr/>
        </p:nvGraphicFramePr>
        <p:xfrm>
          <a:off x="4953000" y="1524000"/>
          <a:ext cx="341313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85" name="Equation" r:id="rId13" imgW="342720" imgH="520560" progId="Equation.3">
                  <p:embed/>
                </p:oleObj>
              </mc:Choice>
              <mc:Fallback>
                <p:oleObj name="Equation" r:id="rId13" imgW="342720" imgH="520560" progId="Equation.3">
                  <p:embed/>
                  <p:pic>
                    <p:nvPicPr>
                      <p:cNvPr id="0" name="Object 17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524000"/>
                        <a:ext cx="341313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38" name="Object 18"/>
          <p:cNvGraphicFramePr>
            <a:graphicFrameLocks noChangeAspect="1"/>
          </p:cNvGraphicFramePr>
          <p:nvPr/>
        </p:nvGraphicFramePr>
        <p:xfrm>
          <a:off x="1663700" y="4470400"/>
          <a:ext cx="4775200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86" name="Equation" r:id="rId15" imgW="4775040" imgH="583920" progId="Equation.3">
                  <p:embed/>
                </p:oleObj>
              </mc:Choice>
              <mc:Fallback>
                <p:oleObj name="Equation" r:id="rId15" imgW="4775040" imgH="58392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3700" y="4470400"/>
                        <a:ext cx="4775200" cy="582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39" name="Object 19"/>
          <p:cNvGraphicFramePr>
            <a:graphicFrameLocks noChangeAspect="1"/>
          </p:cNvGraphicFramePr>
          <p:nvPr/>
        </p:nvGraphicFramePr>
        <p:xfrm>
          <a:off x="1600200" y="5638800"/>
          <a:ext cx="3416300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87" name="Equation" r:id="rId17" imgW="3416040" imgH="533160" progId="Equation.3">
                  <p:embed/>
                </p:oleObj>
              </mc:Choice>
              <mc:Fallback>
                <p:oleObj name="Equation" r:id="rId17" imgW="3416040" imgH="53316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5638800"/>
                        <a:ext cx="3416300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D62D-73C1-4BEF-8E80-61C8AA01F554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From       construct the equivalent</a:t>
            </a:r>
          </a:p>
          <a:p>
            <a:r>
              <a:rPr lang="en-US" altLang="en-US" b="1" dirty="0">
                <a:solidFill>
                  <a:srgbClr val="FF0000"/>
                </a:solidFill>
              </a:rPr>
              <a:t>Generalized Transition Graph</a:t>
            </a:r>
          </a:p>
          <a:p>
            <a:pPr lvl="1"/>
            <a:r>
              <a:rPr lang="en-US" altLang="en-US" dirty="0"/>
              <a:t>          transition labels</a:t>
            </a:r>
          </a:p>
          <a:p>
            <a:pPr lvl="1"/>
            <a:r>
              <a:rPr lang="en-US" altLang="en-US" dirty="0"/>
              <a:t>          are regular expressions </a:t>
            </a:r>
          </a:p>
        </p:txBody>
      </p:sp>
      <p:graphicFrame>
        <p:nvGraphicFramePr>
          <p:cNvPr id="179204" name="Object 4"/>
          <p:cNvGraphicFramePr>
            <a:graphicFrameLocks noChangeAspect="1"/>
          </p:cNvGraphicFramePr>
          <p:nvPr/>
        </p:nvGraphicFramePr>
        <p:xfrm>
          <a:off x="1423988" y="901700"/>
          <a:ext cx="54292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60" name="Equation" r:id="rId3" imgW="545760" imgH="393480" progId="Equation.3">
                  <p:embed/>
                </p:oleObj>
              </mc:Choice>
              <mc:Fallback>
                <p:oleObj name="Equation" r:id="rId3" imgW="54576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3988" y="901700"/>
                        <a:ext cx="54292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9205" name="Text Box 5"/>
          <p:cNvSpPr txBox="1">
            <a:spLocks noChangeArrowheads="1"/>
          </p:cNvSpPr>
          <p:nvPr/>
        </p:nvSpPr>
        <p:spPr bwMode="auto">
          <a:xfrm>
            <a:off x="0" y="3505200"/>
            <a:ext cx="18748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Example:</a:t>
            </a:r>
          </a:p>
        </p:txBody>
      </p:sp>
      <p:sp>
        <p:nvSpPr>
          <p:cNvPr id="179206" name="Oval 6"/>
          <p:cNvSpPr>
            <a:spLocks noChangeArrowheads="1"/>
          </p:cNvSpPr>
          <p:nvPr/>
        </p:nvSpPr>
        <p:spPr bwMode="auto">
          <a:xfrm>
            <a:off x="990600" y="5791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9208" name="Oval 8"/>
          <p:cNvSpPr>
            <a:spLocks noChangeArrowheads="1"/>
          </p:cNvSpPr>
          <p:nvPr/>
        </p:nvSpPr>
        <p:spPr bwMode="auto">
          <a:xfrm>
            <a:off x="2819400" y="5791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9209" name="Oval 9"/>
          <p:cNvSpPr>
            <a:spLocks noChangeArrowheads="1"/>
          </p:cNvSpPr>
          <p:nvPr/>
        </p:nvSpPr>
        <p:spPr bwMode="auto">
          <a:xfrm>
            <a:off x="2743200" y="5715000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9210" name="Line 10"/>
          <p:cNvSpPr>
            <a:spLocks noChangeShapeType="1"/>
          </p:cNvSpPr>
          <p:nvPr/>
        </p:nvSpPr>
        <p:spPr bwMode="auto">
          <a:xfrm>
            <a:off x="1447800" y="60198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9211" name="Freeform 11"/>
          <p:cNvSpPr>
            <a:spLocks/>
          </p:cNvSpPr>
          <p:nvPr/>
        </p:nvSpPr>
        <p:spPr bwMode="auto">
          <a:xfrm>
            <a:off x="977900" y="5245100"/>
            <a:ext cx="482600" cy="546100"/>
          </a:xfrm>
          <a:custGeom>
            <a:avLst/>
            <a:gdLst>
              <a:gd name="T0" fmla="*/ 200 w 304"/>
              <a:gd name="T1" fmla="*/ 344 h 344"/>
              <a:gd name="T2" fmla="*/ 296 w 304"/>
              <a:gd name="T3" fmla="*/ 104 h 344"/>
              <a:gd name="T4" fmla="*/ 152 w 304"/>
              <a:gd name="T5" fmla="*/ 8 h 344"/>
              <a:gd name="T6" fmla="*/ 8 w 304"/>
              <a:gd name="T7" fmla="*/ 56 h 344"/>
              <a:gd name="T8" fmla="*/ 104 w 304"/>
              <a:gd name="T9" fmla="*/ 344 h 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4" h="344">
                <a:moveTo>
                  <a:pt x="200" y="344"/>
                </a:moveTo>
                <a:cubicBezTo>
                  <a:pt x="252" y="252"/>
                  <a:pt x="304" y="160"/>
                  <a:pt x="296" y="104"/>
                </a:cubicBezTo>
                <a:cubicBezTo>
                  <a:pt x="288" y="48"/>
                  <a:pt x="200" y="16"/>
                  <a:pt x="152" y="8"/>
                </a:cubicBezTo>
                <a:cubicBezTo>
                  <a:pt x="104" y="0"/>
                  <a:pt x="16" y="0"/>
                  <a:pt x="8" y="56"/>
                </a:cubicBezTo>
                <a:cubicBezTo>
                  <a:pt x="0" y="112"/>
                  <a:pt x="52" y="228"/>
                  <a:pt x="104" y="344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9212" name="Freeform 12"/>
          <p:cNvSpPr>
            <a:spLocks/>
          </p:cNvSpPr>
          <p:nvPr/>
        </p:nvSpPr>
        <p:spPr bwMode="auto">
          <a:xfrm>
            <a:off x="2743200" y="5181600"/>
            <a:ext cx="660400" cy="533400"/>
          </a:xfrm>
          <a:custGeom>
            <a:avLst/>
            <a:gdLst>
              <a:gd name="T0" fmla="*/ 304 w 416"/>
              <a:gd name="T1" fmla="*/ 336 h 336"/>
              <a:gd name="T2" fmla="*/ 400 w 416"/>
              <a:gd name="T3" fmla="*/ 96 h 336"/>
              <a:gd name="T4" fmla="*/ 208 w 416"/>
              <a:gd name="T5" fmla="*/ 0 h 336"/>
              <a:gd name="T6" fmla="*/ 16 w 416"/>
              <a:gd name="T7" fmla="*/ 96 h 336"/>
              <a:gd name="T8" fmla="*/ 112 w 416"/>
              <a:gd name="T9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6" h="336">
                <a:moveTo>
                  <a:pt x="304" y="336"/>
                </a:moveTo>
                <a:cubicBezTo>
                  <a:pt x="360" y="244"/>
                  <a:pt x="416" y="152"/>
                  <a:pt x="400" y="96"/>
                </a:cubicBezTo>
                <a:cubicBezTo>
                  <a:pt x="384" y="40"/>
                  <a:pt x="272" y="0"/>
                  <a:pt x="208" y="0"/>
                </a:cubicBezTo>
                <a:cubicBezTo>
                  <a:pt x="144" y="0"/>
                  <a:pt x="32" y="40"/>
                  <a:pt x="16" y="96"/>
                </a:cubicBezTo>
                <a:cubicBezTo>
                  <a:pt x="0" y="152"/>
                  <a:pt x="56" y="244"/>
                  <a:pt x="112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79213" name="Object 13"/>
          <p:cNvGraphicFramePr>
            <a:graphicFrameLocks noChangeAspect="1"/>
          </p:cNvGraphicFramePr>
          <p:nvPr/>
        </p:nvGraphicFramePr>
        <p:xfrm>
          <a:off x="1066800" y="4876800"/>
          <a:ext cx="265113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61" name="Equation" r:id="rId5" imgW="266400" imgH="279360" progId="Equation.3">
                  <p:embed/>
                </p:oleObj>
              </mc:Choice>
              <mc:Fallback>
                <p:oleObj name="Equation" r:id="rId5" imgW="266400" imgH="279360" progId="Equation.3">
                  <p:embed/>
                  <p:pic>
                    <p:nvPicPr>
                      <p:cNvPr id="0" name="Object 13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876800"/>
                        <a:ext cx="265113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14" name="Object 14"/>
          <p:cNvGraphicFramePr>
            <a:graphicFrameLocks noChangeAspect="1"/>
          </p:cNvGraphicFramePr>
          <p:nvPr/>
        </p:nvGraphicFramePr>
        <p:xfrm>
          <a:off x="1733550" y="5524500"/>
          <a:ext cx="6477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62" name="Equation" r:id="rId7" imgW="647640" imgH="469800" progId="Equation.3">
                  <p:embed/>
                </p:oleObj>
              </mc:Choice>
              <mc:Fallback>
                <p:oleObj name="Equation" r:id="rId7" imgW="647640" imgH="469800" progId="Equation.3">
                  <p:embed/>
                  <p:pic>
                    <p:nvPicPr>
                      <p:cNvPr id="0" name="Object 14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3550" y="5524500"/>
                        <a:ext cx="647700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9215" name="Line 15"/>
          <p:cNvSpPr>
            <a:spLocks noChangeShapeType="1"/>
          </p:cNvSpPr>
          <p:nvPr/>
        </p:nvSpPr>
        <p:spPr bwMode="auto">
          <a:xfrm>
            <a:off x="457200" y="6019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9216" name="Rectangle 16"/>
          <p:cNvSpPr>
            <a:spLocks noChangeArrowheads="1"/>
          </p:cNvSpPr>
          <p:nvPr/>
        </p:nvSpPr>
        <p:spPr bwMode="auto">
          <a:xfrm>
            <a:off x="685800" y="4648200"/>
            <a:ext cx="3048000" cy="17526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79217" name="Object 17"/>
          <p:cNvGraphicFramePr>
            <a:graphicFrameLocks noChangeAspect="1"/>
          </p:cNvGraphicFramePr>
          <p:nvPr/>
        </p:nvGraphicFramePr>
        <p:xfrm>
          <a:off x="2971800" y="4876800"/>
          <a:ext cx="239713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63" name="Equation" r:id="rId9" imgW="241200" imgH="279360" progId="Equation.3">
                  <p:embed/>
                </p:oleObj>
              </mc:Choice>
              <mc:Fallback>
                <p:oleObj name="Equation" r:id="rId9" imgW="241200" imgH="279360" progId="Equation.3">
                  <p:embed/>
                  <p:pic>
                    <p:nvPicPr>
                      <p:cNvPr id="0" name="Object 17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876800"/>
                        <a:ext cx="239713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18" name="Object 18"/>
          <p:cNvGraphicFramePr>
            <a:graphicFrameLocks noChangeAspect="1"/>
          </p:cNvGraphicFramePr>
          <p:nvPr/>
        </p:nvGraphicFramePr>
        <p:xfrm>
          <a:off x="1803400" y="4178300"/>
          <a:ext cx="544513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64" name="Equation" r:id="rId11" imgW="545760" imgH="393480" progId="Equation.3">
                  <p:embed/>
                </p:oleObj>
              </mc:Choice>
              <mc:Fallback>
                <p:oleObj name="Equation" r:id="rId11" imgW="545760" imgH="393480" progId="Equation.3">
                  <p:embed/>
                  <p:pic>
                    <p:nvPicPr>
                      <p:cNvPr id="0" name="Object 18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3400" y="4178300"/>
                        <a:ext cx="544513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9219" name="Oval 19"/>
          <p:cNvSpPr>
            <a:spLocks noChangeArrowheads="1"/>
          </p:cNvSpPr>
          <p:nvPr/>
        </p:nvSpPr>
        <p:spPr bwMode="auto">
          <a:xfrm>
            <a:off x="5334000" y="5791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9220" name="Oval 20"/>
          <p:cNvSpPr>
            <a:spLocks noChangeArrowheads="1"/>
          </p:cNvSpPr>
          <p:nvPr/>
        </p:nvSpPr>
        <p:spPr bwMode="auto">
          <a:xfrm>
            <a:off x="7162800" y="5791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9221" name="Oval 21"/>
          <p:cNvSpPr>
            <a:spLocks noChangeArrowheads="1"/>
          </p:cNvSpPr>
          <p:nvPr/>
        </p:nvSpPr>
        <p:spPr bwMode="auto">
          <a:xfrm>
            <a:off x="7086600" y="5715000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9222" name="Line 22"/>
          <p:cNvSpPr>
            <a:spLocks noChangeShapeType="1"/>
          </p:cNvSpPr>
          <p:nvPr/>
        </p:nvSpPr>
        <p:spPr bwMode="auto">
          <a:xfrm>
            <a:off x="5791200" y="60198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9223" name="Freeform 23"/>
          <p:cNvSpPr>
            <a:spLocks/>
          </p:cNvSpPr>
          <p:nvPr/>
        </p:nvSpPr>
        <p:spPr bwMode="auto">
          <a:xfrm>
            <a:off x="5321300" y="5245100"/>
            <a:ext cx="482600" cy="546100"/>
          </a:xfrm>
          <a:custGeom>
            <a:avLst/>
            <a:gdLst>
              <a:gd name="T0" fmla="*/ 200 w 304"/>
              <a:gd name="T1" fmla="*/ 344 h 344"/>
              <a:gd name="T2" fmla="*/ 296 w 304"/>
              <a:gd name="T3" fmla="*/ 104 h 344"/>
              <a:gd name="T4" fmla="*/ 152 w 304"/>
              <a:gd name="T5" fmla="*/ 8 h 344"/>
              <a:gd name="T6" fmla="*/ 8 w 304"/>
              <a:gd name="T7" fmla="*/ 56 h 344"/>
              <a:gd name="T8" fmla="*/ 104 w 304"/>
              <a:gd name="T9" fmla="*/ 344 h 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4" h="344">
                <a:moveTo>
                  <a:pt x="200" y="344"/>
                </a:moveTo>
                <a:cubicBezTo>
                  <a:pt x="252" y="252"/>
                  <a:pt x="304" y="160"/>
                  <a:pt x="296" y="104"/>
                </a:cubicBezTo>
                <a:cubicBezTo>
                  <a:pt x="288" y="48"/>
                  <a:pt x="200" y="16"/>
                  <a:pt x="152" y="8"/>
                </a:cubicBezTo>
                <a:cubicBezTo>
                  <a:pt x="104" y="0"/>
                  <a:pt x="16" y="0"/>
                  <a:pt x="8" y="56"/>
                </a:cubicBezTo>
                <a:cubicBezTo>
                  <a:pt x="0" y="112"/>
                  <a:pt x="52" y="228"/>
                  <a:pt x="104" y="344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9224" name="Freeform 24"/>
          <p:cNvSpPr>
            <a:spLocks/>
          </p:cNvSpPr>
          <p:nvPr/>
        </p:nvSpPr>
        <p:spPr bwMode="auto">
          <a:xfrm>
            <a:off x="7086600" y="5181600"/>
            <a:ext cx="660400" cy="533400"/>
          </a:xfrm>
          <a:custGeom>
            <a:avLst/>
            <a:gdLst>
              <a:gd name="T0" fmla="*/ 304 w 416"/>
              <a:gd name="T1" fmla="*/ 336 h 336"/>
              <a:gd name="T2" fmla="*/ 400 w 416"/>
              <a:gd name="T3" fmla="*/ 96 h 336"/>
              <a:gd name="T4" fmla="*/ 208 w 416"/>
              <a:gd name="T5" fmla="*/ 0 h 336"/>
              <a:gd name="T6" fmla="*/ 16 w 416"/>
              <a:gd name="T7" fmla="*/ 96 h 336"/>
              <a:gd name="T8" fmla="*/ 112 w 416"/>
              <a:gd name="T9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6" h="336">
                <a:moveTo>
                  <a:pt x="304" y="336"/>
                </a:moveTo>
                <a:cubicBezTo>
                  <a:pt x="360" y="244"/>
                  <a:pt x="416" y="152"/>
                  <a:pt x="400" y="96"/>
                </a:cubicBezTo>
                <a:cubicBezTo>
                  <a:pt x="384" y="40"/>
                  <a:pt x="272" y="0"/>
                  <a:pt x="208" y="0"/>
                </a:cubicBezTo>
                <a:cubicBezTo>
                  <a:pt x="144" y="0"/>
                  <a:pt x="32" y="40"/>
                  <a:pt x="16" y="96"/>
                </a:cubicBezTo>
                <a:cubicBezTo>
                  <a:pt x="0" y="152"/>
                  <a:pt x="56" y="244"/>
                  <a:pt x="112" y="3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79225" name="Object 25"/>
          <p:cNvGraphicFramePr>
            <a:graphicFrameLocks noChangeAspect="1"/>
          </p:cNvGraphicFramePr>
          <p:nvPr/>
        </p:nvGraphicFramePr>
        <p:xfrm>
          <a:off x="5410200" y="4876800"/>
          <a:ext cx="265113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65" name="Equation" r:id="rId13" imgW="266400" imgH="279360" progId="Equation.3">
                  <p:embed/>
                </p:oleObj>
              </mc:Choice>
              <mc:Fallback>
                <p:oleObj name="Equation" r:id="rId13" imgW="266400" imgH="279360" progId="Equation.3">
                  <p:embed/>
                  <p:pic>
                    <p:nvPicPr>
                      <p:cNvPr id="0" name="Object 25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4876800"/>
                        <a:ext cx="265113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26" name="Object 26"/>
          <p:cNvGraphicFramePr>
            <a:graphicFrameLocks noChangeAspect="1"/>
          </p:cNvGraphicFramePr>
          <p:nvPr/>
        </p:nvGraphicFramePr>
        <p:xfrm>
          <a:off x="5943600" y="5562600"/>
          <a:ext cx="91440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66" name="Equation" r:id="rId14" imgW="914400" imgH="393480" progId="Equation.3">
                  <p:embed/>
                </p:oleObj>
              </mc:Choice>
              <mc:Fallback>
                <p:oleObj name="Equation" r:id="rId14" imgW="914400" imgH="393480" progId="Equation.3">
                  <p:embed/>
                  <p:pic>
                    <p:nvPicPr>
                      <p:cNvPr id="0" name="Object 26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5562600"/>
                        <a:ext cx="914400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9227" name="Rectangle 27"/>
          <p:cNvSpPr>
            <a:spLocks noChangeArrowheads="1"/>
          </p:cNvSpPr>
          <p:nvPr/>
        </p:nvSpPr>
        <p:spPr bwMode="auto">
          <a:xfrm>
            <a:off x="5029200" y="4648200"/>
            <a:ext cx="3048000" cy="17526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79228" name="Object 28"/>
          <p:cNvGraphicFramePr>
            <a:graphicFrameLocks noChangeAspect="1"/>
          </p:cNvGraphicFramePr>
          <p:nvPr/>
        </p:nvGraphicFramePr>
        <p:xfrm>
          <a:off x="7315200" y="4876800"/>
          <a:ext cx="239713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67" name="Equation" r:id="rId16" imgW="241200" imgH="279360" progId="Equation.3">
                  <p:embed/>
                </p:oleObj>
              </mc:Choice>
              <mc:Fallback>
                <p:oleObj name="Equation" r:id="rId16" imgW="241200" imgH="279360" progId="Equation.3">
                  <p:embed/>
                  <p:pic>
                    <p:nvPicPr>
                      <p:cNvPr id="0" name="Object 28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4876800"/>
                        <a:ext cx="239713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9230" name="Line 30"/>
          <p:cNvSpPr>
            <a:spLocks noChangeShapeType="1"/>
          </p:cNvSpPr>
          <p:nvPr/>
        </p:nvSpPr>
        <p:spPr bwMode="auto">
          <a:xfrm>
            <a:off x="4800600" y="6019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9231" name="AutoShape 31"/>
          <p:cNvSpPr>
            <a:spLocks noChangeArrowheads="1"/>
          </p:cNvSpPr>
          <p:nvPr/>
        </p:nvSpPr>
        <p:spPr bwMode="auto">
          <a:xfrm>
            <a:off x="3886200" y="52578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C99BE-A04F-4A96-A035-CF4B357F0478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Another Example:</a:t>
            </a:r>
          </a:p>
        </p:txBody>
      </p:sp>
      <p:sp>
        <p:nvSpPr>
          <p:cNvPr id="180244" name="Oval 20"/>
          <p:cNvSpPr>
            <a:spLocks noChangeArrowheads="1"/>
          </p:cNvSpPr>
          <p:nvPr/>
        </p:nvSpPr>
        <p:spPr bwMode="auto">
          <a:xfrm>
            <a:off x="3886200" y="51816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0245" name="Oval 21"/>
          <p:cNvSpPr>
            <a:spLocks noChangeArrowheads="1"/>
          </p:cNvSpPr>
          <p:nvPr/>
        </p:nvSpPr>
        <p:spPr bwMode="auto">
          <a:xfrm>
            <a:off x="7543800" y="51054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0246" name="Oval 22"/>
          <p:cNvSpPr>
            <a:spLocks noChangeArrowheads="1"/>
          </p:cNvSpPr>
          <p:nvPr/>
        </p:nvSpPr>
        <p:spPr bwMode="auto">
          <a:xfrm>
            <a:off x="5715000" y="51816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0248" name="Line 24"/>
          <p:cNvSpPr>
            <a:spLocks noChangeShapeType="1"/>
          </p:cNvSpPr>
          <p:nvPr/>
        </p:nvSpPr>
        <p:spPr bwMode="auto">
          <a:xfrm>
            <a:off x="3124200" y="5486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0249" name="Line 25"/>
          <p:cNvSpPr>
            <a:spLocks noChangeShapeType="1"/>
          </p:cNvSpPr>
          <p:nvPr/>
        </p:nvSpPr>
        <p:spPr bwMode="auto">
          <a:xfrm>
            <a:off x="6248400" y="54864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0250" name="Freeform 26"/>
          <p:cNvSpPr>
            <a:spLocks/>
          </p:cNvSpPr>
          <p:nvPr/>
        </p:nvSpPr>
        <p:spPr bwMode="auto">
          <a:xfrm>
            <a:off x="4343400" y="5638800"/>
            <a:ext cx="1447800" cy="317500"/>
          </a:xfrm>
          <a:custGeom>
            <a:avLst/>
            <a:gdLst>
              <a:gd name="T0" fmla="*/ 0 w 912"/>
              <a:gd name="T1" fmla="*/ 0 h 248"/>
              <a:gd name="T2" fmla="*/ 432 w 912"/>
              <a:gd name="T3" fmla="*/ 240 h 248"/>
              <a:gd name="T4" fmla="*/ 912 w 912"/>
              <a:gd name="T5" fmla="*/ 48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12" h="248">
                <a:moveTo>
                  <a:pt x="0" y="0"/>
                </a:moveTo>
                <a:cubicBezTo>
                  <a:pt x="140" y="116"/>
                  <a:pt x="280" y="232"/>
                  <a:pt x="432" y="240"/>
                </a:cubicBezTo>
                <a:cubicBezTo>
                  <a:pt x="584" y="248"/>
                  <a:pt x="748" y="148"/>
                  <a:pt x="912" y="48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0251" name="Freeform 27"/>
          <p:cNvSpPr>
            <a:spLocks/>
          </p:cNvSpPr>
          <p:nvPr/>
        </p:nvSpPr>
        <p:spPr bwMode="auto">
          <a:xfrm>
            <a:off x="4419600" y="5105400"/>
            <a:ext cx="1295400" cy="304800"/>
          </a:xfrm>
          <a:custGeom>
            <a:avLst/>
            <a:gdLst>
              <a:gd name="T0" fmla="*/ 912 w 912"/>
              <a:gd name="T1" fmla="*/ 248 h 248"/>
              <a:gd name="T2" fmla="*/ 528 w 912"/>
              <a:gd name="T3" fmla="*/ 8 h 248"/>
              <a:gd name="T4" fmla="*/ 0 w 912"/>
              <a:gd name="T5" fmla="*/ 200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12" h="248">
                <a:moveTo>
                  <a:pt x="912" y="248"/>
                </a:moveTo>
                <a:cubicBezTo>
                  <a:pt x="796" y="132"/>
                  <a:pt x="680" y="16"/>
                  <a:pt x="528" y="8"/>
                </a:cubicBezTo>
                <a:cubicBezTo>
                  <a:pt x="376" y="0"/>
                  <a:pt x="188" y="100"/>
                  <a:pt x="0" y="20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0252" name="Freeform 28"/>
          <p:cNvSpPr>
            <a:spLocks/>
          </p:cNvSpPr>
          <p:nvPr/>
        </p:nvSpPr>
        <p:spPr bwMode="auto">
          <a:xfrm>
            <a:off x="5638800" y="4572000"/>
            <a:ext cx="571500" cy="622300"/>
          </a:xfrm>
          <a:custGeom>
            <a:avLst/>
            <a:gdLst>
              <a:gd name="T0" fmla="*/ 120 w 360"/>
              <a:gd name="T1" fmla="*/ 392 h 392"/>
              <a:gd name="T2" fmla="*/ 24 w 360"/>
              <a:gd name="T3" fmla="*/ 104 h 392"/>
              <a:gd name="T4" fmla="*/ 264 w 360"/>
              <a:gd name="T5" fmla="*/ 8 h 392"/>
              <a:gd name="T6" fmla="*/ 360 w 360"/>
              <a:gd name="T7" fmla="*/ 152 h 392"/>
              <a:gd name="T8" fmla="*/ 264 w 360"/>
              <a:gd name="T9" fmla="*/ 392 h 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0" h="392">
                <a:moveTo>
                  <a:pt x="120" y="392"/>
                </a:moveTo>
                <a:cubicBezTo>
                  <a:pt x="60" y="280"/>
                  <a:pt x="0" y="168"/>
                  <a:pt x="24" y="104"/>
                </a:cubicBezTo>
                <a:cubicBezTo>
                  <a:pt x="48" y="40"/>
                  <a:pt x="208" y="0"/>
                  <a:pt x="264" y="8"/>
                </a:cubicBezTo>
                <a:cubicBezTo>
                  <a:pt x="320" y="16"/>
                  <a:pt x="360" y="88"/>
                  <a:pt x="360" y="152"/>
                </a:cubicBezTo>
                <a:cubicBezTo>
                  <a:pt x="360" y="216"/>
                  <a:pt x="312" y="304"/>
                  <a:pt x="264" y="39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80253" name="Object 29"/>
          <p:cNvGraphicFramePr>
            <a:graphicFrameLocks noChangeAspect="1"/>
          </p:cNvGraphicFramePr>
          <p:nvPr/>
        </p:nvGraphicFramePr>
        <p:xfrm>
          <a:off x="6419850" y="5067300"/>
          <a:ext cx="91440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304" name="Equation" r:id="rId3" imgW="914400" imgH="393480" progId="Equation.3">
                  <p:embed/>
                </p:oleObj>
              </mc:Choice>
              <mc:Fallback>
                <p:oleObj name="Equation" r:id="rId3" imgW="914400" imgH="393480" progId="Equation.3">
                  <p:embed/>
                  <p:pic>
                    <p:nvPicPr>
                      <p:cNvPr id="0" name="Object 29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9850" y="5067300"/>
                        <a:ext cx="914400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0254" name="Object 30"/>
          <p:cNvGraphicFramePr>
            <a:graphicFrameLocks noChangeAspect="1"/>
          </p:cNvGraphicFramePr>
          <p:nvPr/>
        </p:nvGraphicFramePr>
        <p:xfrm>
          <a:off x="4953000" y="4800600"/>
          <a:ext cx="265113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305" name="Equation" r:id="rId5" imgW="266400" imgH="279360" progId="Equation.3">
                  <p:embed/>
                </p:oleObj>
              </mc:Choice>
              <mc:Fallback>
                <p:oleObj name="Equation" r:id="rId5" imgW="266400" imgH="279360" progId="Equation.3">
                  <p:embed/>
                  <p:pic>
                    <p:nvPicPr>
                      <p:cNvPr id="0" name="Object 30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4800600"/>
                        <a:ext cx="265113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0256" name="Object 32"/>
          <p:cNvGraphicFramePr>
            <a:graphicFrameLocks noChangeAspect="1"/>
          </p:cNvGraphicFramePr>
          <p:nvPr/>
        </p:nvGraphicFramePr>
        <p:xfrm>
          <a:off x="5867400" y="4191000"/>
          <a:ext cx="25241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306" name="Equation" r:id="rId7" imgW="253800" imgH="393480" progId="Equation.3">
                  <p:embed/>
                </p:oleObj>
              </mc:Choice>
              <mc:Fallback>
                <p:oleObj name="Equation" r:id="rId7" imgW="253800" imgH="393480" progId="Equation.3">
                  <p:embed/>
                  <p:pic>
                    <p:nvPicPr>
                      <p:cNvPr id="0" name="Object 32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4191000"/>
                        <a:ext cx="252413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0258" name="AutoShape 34"/>
          <p:cNvSpPr>
            <a:spLocks noChangeArrowheads="1"/>
          </p:cNvSpPr>
          <p:nvPr/>
        </p:nvSpPr>
        <p:spPr bwMode="auto">
          <a:xfrm>
            <a:off x="6400800" y="2971800"/>
            <a:ext cx="485775" cy="976313"/>
          </a:xfrm>
          <a:prstGeom prst="downArrow">
            <a:avLst>
              <a:gd name="adj1" fmla="val 50000"/>
              <a:gd name="adj2" fmla="val 50245"/>
            </a:avLst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80259" name="Object 35"/>
          <p:cNvGraphicFramePr>
            <a:graphicFrameLocks noChangeAspect="1"/>
          </p:cNvGraphicFramePr>
          <p:nvPr/>
        </p:nvGraphicFramePr>
        <p:xfrm>
          <a:off x="4978400" y="5969000"/>
          <a:ext cx="25241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307" name="Equation" r:id="rId9" imgW="253800" imgH="393480" progId="Equation.3">
                  <p:embed/>
                </p:oleObj>
              </mc:Choice>
              <mc:Fallback>
                <p:oleObj name="Equation" r:id="rId9" imgW="253800" imgH="393480" progId="Equation.3">
                  <p:embed/>
                  <p:pic>
                    <p:nvPicPr>
                      <p:cNvPr id="0" name="Object 35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8400" y="5969000"/>
                        <a:ext cx="252413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0260" name="Oval 36"/>
          <p:cNvSpPr>
            <a:spLocks noChangeArrowheads="1"/>
          </p:cNvSpPr>
          <p:nvPr/>
        </p:nvSpPr>
        <p:spPr bwMode="auto">
          <a:xfrm>
            <a:off x="7620000" y="51816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80261" name="Object 37"/>
          <p:cNvGraphicFramePr>
            <a:graphicFrameLocks noChangeAspect="1"/>
          </p:cNvGraphicFramePr>
          <p:nvPr/>
        </p:nvGraphicFramePr>
        <p:xfrm>
          <a:off x="3962400" y="5105400"/>
          <a:ext cx="430213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308" name="Equation" r:id="rId11" imgW="431640" imgH="533160" progId="Equation.3">
                  <p:embed/>
                </p:oleObj>
              </mc:Choice>
              <mc:Fallback>
                <p:oleObj name="Equation" r:id="rId11" imgW="431640" imgH="533160" progId="Equation.3">
                  <p:embed/>
                  <p:pic>
                    <p:nvPicPr>
                      <p:cNvPr id="0" name="Object 37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5105400"/>
                        <a:ext cx="430213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0262" name="Object 38"/>
          <p:cNvGraphicFramePr>
            <a:graphicFrameLocks noChangeAspect="1"/>
          </p:cNvGraphicFramePr>
          <p:nvPr/>
        </p:nvGraphicFramePr>
        <p:xfrm>
          <a:off x="5791200" y="5105400"/>
          <a:ext cx="3683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309" name="Equation" r:id="rId13" imgW="368280" imgH="520560" progId="Equation.3">
                  <p:embed/>
                </p:oleObj>
              </mc:Choice>
              <mc:Fallback>
                <p:oleObj name="Equation" r:id="rId13" imgW="368280" imgH="520560" progId="Equation.3">
                  <p:embed/>
                  <p:pic>
                    <p:nvPicPr>
                      <p:cNvPr id="0" name="Object 38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5105400"/>
                        <a:ext cx="3683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0263" name="Object 39"/>
          <p:cNvGraphicFramePr>
            <a:graphicFrameLocks noChangeAspect="1"/>
          </p:cNvGraphicFramePr>
          <p:nvPr/>
        </p:nvGraphicFramePr>
        <p:xfrm>
          <a:off x="7696200" y="5105400"/>
          <a:ext cx="442913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310" name="Equation" r:id="rId15" imgW="444240" imgH="520560" progId="Equation.3">
                  <p:embed/>
                </p:oleObj>
              </mc:Choice>
              <mc:Fallback>
                <p:oleObj name="Equation" r:id="rId15" imgW="444240" imgH="520560" progId="Equation.3">
                  <p:embed/>
                  <p:pic>
                    <p:nvPicPr>
                      <p:cNvPr id="0" name="Object 39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6200" y="5105400"/>
                        <a:ext cx="442913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0264" name="Oval 40"/>
          <p:cNvSpPr>
            <a:spLocks noChangeArrowheads="1"/>
          </p:cNvSpPr>
          <p:nvPr/>
        </p:nvSpPr>
        <p:spPr bwMode="auto">
          <a:xfrm>
            <a:off x="3886200" y="16764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0265" name="Oval 41"/>
          <p:cNvSpPr>
            <a:spLocks noChangeArrowheads="1"/>
          </p:cNvSpPr>
          <p:nvPr/>
        </p:nvSpPr>
        <p:spPr bwMode="auto">
          <a:xfrm>
            <a:off x="7543800" y="16002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0266" name="Oval 42"/>
          <p:cNvSpPr>
            <a:spLocks noChangeArrowheads="1"/>
          </p:cNvSpPr>
          <p:nvPr/>
        </p:nvSpPr>
        <p:spPr bwMode="auto">
          <a:xfrm>
            <a:off x="5715000" y="16764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0267" name="Line 43"/>
          <p:cNvSpPr>
            <a:spLocks noChangeShapeType="1"/>
          </p:cNvSpPr>
          <p:nvPr/>
        </p:nvSpPr>
        <p:spPr bwMode="auto">
          <a:xfrm>
            <a:off x="3124200" y="1981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0268" name="Line 44"/>
          <p:cNvSpPr>
            <a:spLocks noChangeShapeType="1"/>
          </p:cNvSpPr>
          <p:nvPr/>
        </p:nvSpPr>
        <p:spPr bwMode="auto">
          <a:xfrm>
            <a:off x="6248400" y="19812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0269" name="Freeform 45"/>
          <p:cNvSpPr>
            <a:spLocks/>
          </p:cNvSpPr>
          <p:nvPr/>
        </p:nvSpPr>
        <p:spPr bwMode="auto">
          <a:xfrm>
            <a:off x="4343400" y="2133600"/>
            <a:ext cx="1447800" cy="317500"/>
          </a:xfrm>
          <a:custGeom>
            <a:avLst/>
            <a:gdLst>
              <a:gd name="T0" fmla="*/ 0 w 912"/>
              <a:gd name="T1" fmla="*/ 0 h 248"/>
              <a:gd name="T2" fmla="*/ 432 w 912"/>
              <a:gd name="T3" fmla="*/ 240 h 248"/>
              <a:gd name="T4" fmla="*/ 912 w 912"/>
              <a:gd name="T5" fmla="*/ 48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12" h="248">
                <a:moveTo>
                  <a:pt x="0" y="0"/>
                </a:moveTo>
                <a:cubicBezTo>
                  <a:pt x="140" y="116"/>
                  <a:pt x="280" y="232"/>
                  <a:pt x="432" y="240"/>
                </a:cubicBezTo>
                <a:cubicBezTo>
                  <a:pt x="584" y="248"/>
                  <a:pt x="748" y="148"/>
                  <a:pt x="912" y="48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0270" name="Freeform 46"/>
          <p:cNvSpPr>
            <a:spLocks/>
          </p:cNvSpPr>
          <p:nvPr/>
        </p:nvSpPr>
        <p:spPr bwMode="auto">
          <a:xfrm>
            <a:off x="4419600" y="1600200"/>
            <a:ext cx="1295400" cy="304800"/>
          </a:xfrm>
          <a:custGeom>
            <a:avLst/>
            <a:gdLst>
              <a:gd name="T0" fmla="*/ 912 w 912"/>
              <a:gd name="T1" fmla="*/ 248 h 248"/>
              <a:gd name="T2" fmla="*/ 528 w 912"/>
              <a:gd name="T3" fmla="*/ 8 h 248"/>
              <a:gd name="T4" fmla="*/ 0 w 912"/>
              <a:gd name="T5" fmla="*/ 200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12" h="248">
                <a:moveTo>
                  <a:pt x="912" y="248"/>
                </a:moveTo>
                <a:cubicBezTo>
                  <a:pt x="796" y="132"/>
                  <a:pt x="680" y="16"/>
                  <a:pt x="528" y="8"/>
                </a:cubicBezTo>
                <a:cubicBezTo>
                  <a:pt x="376" y="0"/>
                  <a:pt x="188" y="100"/>
                  <a:pt x="0" y="20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0271" name="Freeform 47"/>
          <p:cNvSpPr>
            <a:spLocks/>
          </p:cNvSpPr>
          <p:nvPr/>
        </p:nvSpPr>
        <p:spPr bwMode="auto">
          <a:xfrm>
            <a:off x="5638800" y="1066800"/>
            <a:ext cx="571500" cy="622300"/>
          </a:xfrm>
          <a:custGeom>
            <a:avLst/>
            <a:gdLst>
              <a:gd name="T0" fmla="*/ 120 w 360"/>
              <a:gd name="T1" fmla="*/ 392 h 392"/>
              <a:gd name="T2" fmla="*/ 24 w 360"/>
              <a:gd name="T3" fmla="*/ 104 h 392"/>
              <a:gd name="T4" fmla="*/ 264 w 360"/>
              <a:gd name="T5" fmla="*/ 8 h 392"/>
              <a:gd name="T6" fmla="*/ 360 w 360"/>
              <a:gd name="T7" fmla="*/ 152 h 392"/>
              <a:gd name="T8" fmla="*/ 264 w 360"/>
              <a:gd name="T9" fmla="*/ 392 h 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0" h="392">
                <a:moveTo>
                  <a:pt x="120" y="392"/>
                </a:moveTo>
                <a:cubicBezTo>
                  <a:pt x="60" y="280"/>
                  <a:pt x="0" y="168"/>
                  <a:pt x="24" y="104"/>
                </a:cubicBezTo>
                <a:cubicBezTo>
                  <a:pt x="48" y="40"/>
                  <a:pt x="208" y="0"/>
                  <a:pt x="264" y="8"/>
                </a:cubicBezTo>
                <a:cubicBezTo>
                  <a:pt x="320" y="16"/>
                  <a:pt x="360" y="88"/>
                  <a:pt x="360" y="152"/>
                </a:cubicBezTo>
                <a:cubicBezTo>
                  <a:pt x="360" y="216"/>
                  <a:pt x="312" y="304"/>
                  <a:pt x="264" y="39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80272" name="Object 48"/>
          <p:cNvGraphicFramePr>
            <a:graphicFrameLocks noChangeAspect="1"/>
          </p:cNvGraphicFramePr>
          <p:nvPr/>
        </p:nvGraphicFramePr>
        <p:xfrm>
          <a:off x="6553200" y="1524000"/>
          <a:ext cx="6477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311" name="Equation" r:id="rId17" imgW="647640" imgH="469800" progId="Equation.3">
                  <p:embed/>
                </p:oleObj>
              </mc:Choice>
              <mc:Fallback>
                <p:oleObj name="Equation" r:id="rId17" imgW="647640" imgH="469800" progId="Equation.3">
                  <p:embed/>
                  <p:pic>
                    <p:nvPicPr>
                      <p:cNvPr id="0" name="Object 48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1524000"/>
                        <a:ext cx="647700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0273" name="Object 49"/>
          <p:cNvGraphicFramePr>
            <a:graphicFrameLocks noChangeAspect="1"/>
          </p:cNvGraphicFramePr>
          <p:nvPr/>
        </p:nvGraphicFramePr>
        <p:xfrm>
          <a:off x="4953000" y="1295400"/>
          <a:ext cx="265113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312" name="Equation" r:id="rId19" imgW="266400" imgH="279360" progId="Equation.3">
                  <p:embed/>
                </p:oleObj>
              </mc:Choice>
              <mc:Fallback>
                <p:oleObj name="Equation" r:id="rId19" imgW="266400" imgH="279360" progId="Equation.3">
                  <p:embed/>
                  <p:pic>
                    <p:nvPicPr>
                      <p:cNvPr id="0" name="Object 49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295400"/>
                        <a:ext cx="265113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0274" name="Object 50"/>
          <p:cNvGraphicFramePr>
            <a:graphicFrameLocks noChangeAspect="1"/>
          </p:cNvGraphicFramePr>
          <p:nvPr/>
        </p:nvGraphicFramePr>
        <p:xfrm>
          <a:off x="5867400" y="685800"/>
          <a:ext cx="25241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313" name="Equation" r:id="rId20" imgW="253800" imgH="393480" progId="Equation.3">
                  <p:embed/>
                </p:oleObj>
              </mc:Choice>
              <mc:Fallback>
                <p:oleObj name="Equation" r:id="rId20" imgW="253800" imgH="393480" progId="Equation.3">
                  <p:embed/>
                  <p:pic>
                    <p:nvPicPr>
                      <p:cNvPr id="0" name="Object 50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685800"/>
                        <a:ext cx="252413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0275" name="Object 51"/>
          <p:cNvGraphicFramePr>
            <a:graphicFrameLocks noChangeAspect="1"/>
          </p:cNvGraphicFramePr>
          <p:nvPr/>
        </p:nvGraphicFramePr>
        <p:xfrm>
          <a:off x="4978400" y="2463800"/>
          <a:ext cx="25241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314" name="Equation" r:id="rId21" imgW="253800" imgH="393480" progId="Equation.3">
                  <p:embed/>
                </p:oleObj>
              </mc:Choice>
              <mc:Fallback>
                <p:oleObj name="Equation" r:id="rId21" imgW="253800" imgH="393480" progId="Equation.3">
                  <p:embed/>
                  <p:pic>
                    <p:nvPicPr>
                      <p:cNvPr id="0" name="Object 51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8400" y="2463800"/>
                        <a:ext cx="252413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0276" name="Oval 52"/>
          <p:cNvSpPr>
            <a:spLocks noChangeArrowheads="1"/>
          </p:cNvSpPr>
          <p:nvPr/>
        </p:nvSpPr>
        <p:spPr bwMode="auto">
          <a:xfrm>
            <a:off x="7620000" y="16764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80277" name="Object 53"/>
          <p:cNvGraphicFramePr>
            <a:graphicFrameLocks noChangeAspect="1"/>
          </p:cNvGraphicFramePr>
          <p:nvPr/>
        </p:nvGraphicFramePr>
        <p:xfrm>
          <a:off x="3962400" y="1600200"/>
          <a:ext cx="430213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315" name="Equation" r:id="rId22" imgW="431640" imgH="533160" progId="Equation.3">
                  <p:embed/>
                </p:oleObj>
              </mc:Choice>
              <mc:Fallback>
                <p:oleObj name="Equation" r:id="rId22" imgW="431640" imgH="533160" progId="Equation.3">
                  <p:embed/>
                  <p:pic>
                    <p:nvPicPr>
                      <p:cNvPr id="0" name="Object 53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1600200"/>
                        <a:ext cx="430213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0278" name="Object 54"/>
          <p:cNvGraphicFramePr>
            <a:graphicFrameLocks noChangeAspect="1"/>
          </p:cNvGraphicFramePr>
          <p:nvPr/>
        </p:nvGraphicFramePr>
        <p:xfrm>
          <a:off x="5791200" y="1600200"/>
          <a:ext cx="3683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316" name="Equation" r:id="rId23" imgW="368280" imgH="520560" progId="Equation.3">
                  <p:embed/>
                </p:oleObj>
              </mc:Choice>
              <mc:Fallback>
                <p:oleObj name="Equation" r:id="rId23" imgW="368280" imgH="520560" progId="Equation.3">
                  <p:embed/>
                  <p:pic>
                    <p:nvPicPr>
                      <p:cNvPr id="0" name="Object 54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1600200"/>
                        <a:ext cx="3683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0279" name="Object 55"/>
          <p:cNvGraphicFramePr>
            <a:graphicFrameLocks noChangeAspect="1"/>
          </p:cNvGraphicFramePr>
          <p:nvPr/>
        </p:nvGraphicFramePr>
        <p:xfrm>
          <a:off x="7696200" y="1600200"/>
          <a:ext cx="442913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317" name="Equation" r:id="rId24" imgW="444240" imgH="520560" progId="Equation.3">
                  <p:embed/>
                </p:oleObj>
              </mc:Choice>
              <mc:Fallback>
                <p:oleObj name="Equation" r:id="rId24" imgW="444240" imgH="520560" progId="Equation.3">
                  <p:embed/>
                  <p:pic>
                    <p:nvPicPr>
                      <p:cNvPr id="0" name="Object 55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6200" y="1600200"/>
                        <a:ext cx="442913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0280" name="Freeform 56"/>
          <p:cNvSpPr>
            <a:spLocks/>
          </p:cNvSpPr>
          <p:nvPr/>
        </p:nvSpPr>
        <p:spPr bwMode="auto">
          <a:xfrm>
            <a:off x="7620000" y="990600"/>
            <a:ext cx="571500" cy="622300"/>
          </a:xfrm>
          <a:custGeom>
            <a:avLst/>
            <a:gdLst>
              <a:gd name="T0" fmla="*/ 120 w 360"/>
              <a:gd name="T1" fmla="*/ 392 h 392"/>
              <a:gd name="T2" fmla="*/ 24 w 360"/>
              <a:gd name="T3" fmla="*/ 104 h 392"/>
              <a:gd name="T4" fmla="*/ 264 w 360"/>
              <a:gd name="T5" fmla="*/ 8 h 392"/>
              <a:gd name="T6" fmla="*/ 360 w 360"/>
              <a:gd name="T7" fmla="*/ 152 h 392"/>
              <a:gd name="T8" fmla="*/ 264 w 360"/>
              <a:gd name="T9" fmla="*/ 392 h 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0" h="392">
                <a:moveTo>
                  <a:pt x="120" y="392"/>
                </a:moveTo>
                <a:cubicBezTo>
                  <a:pt x="60" y="280"/>
                  <a:pt x="0" y="168"/>
                  <a:pt x="24" y="104"/>
                </a:cubicBezTo>
                <a:cubicBezTo>
                  <a:pt x="48" y="40"/>
                  <a:pt x="208" y="0"/>
                  <a:pt x="264" y="8"/>
                </a:cubicBezTo>
                <a:cubicBezTo>
                  <a:pt x="320" y="16"/>
                  <a:pt x="360" y="88"/>
                  <a:pt x="360" y="152"/>
                </a:cubicBezTo>
                <a:cubicBezTo>
                  <a:pt x="360" y="216"/>
                  <a:pt x="312" y="304"/>
                  <a:pt x="264" y="39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80281" name="Object 57"/>
          <p:cNvGraphicFramePr>
            <a:graphicFrameLocks noChangeAspect="1"/>
          </p:cNvGraphicFramePr>
          <p:nvPr/>
        </p:nvGraphicFramePr>
        <p:xfrm>
          <a:off x="7842250" y="630238"/>
          <a:ext cx="252413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318" name="Equation" r:id="rId25" imgW="253800" imgH="393480" progId="Equation.3">
                  <p:embed/>
                </p:oleObj>
              </mc:Choice>
              <mc:Fallback>
                <p:oleObj name="Equation" r:id="rId25" imgW="253800" imgH="393480" progId="Equation.3">
                  <p:embed/>
                  <p:pic>
                    <p:nvPicPr>
                      <p:cNvPr id="0" name="Object 57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2250" y="630238"/>
                        <a:ext cx="252413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0282" name="Freeform 58"/>
          <p:cNvSpPr>
            <a:spLocks/>
          </p:cNvSpPr>
          <p:nvPr/>
        </p:nvSpPr>
        <p:spPr bwMode="auto">
          <a:xfrm>
            <a:off x="7543800" y="4495800"/>
            <a:ext cx="571500" cy="622300"/>
          </a:xfrm>
          <a:custGeom>
            <a:avLst/>
            <a:gdLst>
              <a:gd name="T0" fmla="*/ 120 w 360"/>
              <a:gd name="T1" fmla="*/ 392 h 392"/>
              <a:gd name="T2" fmla="*/ 24 w 360"/>
              <a:gd name="T3" fmla="*/ 104 h 392"/>
              <a:gd name="T4" fmla="*/ 264 w 360"/>
              <a:gd name="T5" fmla="*/ 8 h 392"/>
              <a:gd name="T6" fmla="*/ 360 w 360"/>
              <a:gd name="T7" fmla="*/ 152 h 392"/>
              <a:gd name="T8" fmla="*/ 264 w 360"/>
              <a:gd name="T9" fmla="*/ 392 h 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0" h="392">
                <a:moveTo>
                  <a:pt x="120" y="392"/>
                </a:moveTo>
                <a:cubicBezTo>
                  <a:pt x="60" y="280"/>
                  <a:pt x="0" y="168"/>
                  <a:pt x="24" y="104"/>
                </a:cubicBezTo>
                <a:cubicBezTo>
                  <a:pt x="48" y="40"/>
                  <a:pt x="208" y="0"/>
                  <a:pt x="264" y="8"/>
                </a:cubicBezTo>
                <a:cubicBezTo>
                  <a:pt x="320" y="16"/>
                  <a:pt x="360" y="88"/>
                  <a:pt x="360" y="152"/>
                </a:cubicBezTo>
                <a:cubicBezTo>
                  <a:pt x="360" y="216"/>
                  <a:pt x="312" y="304"/>
                  <a:pt x="264" y="39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80283" name="Object 59"/>
          <p:cNvGraphicFramePr>
            <a:graphicFrameLocks noChangeAspect="1"/>
          </p:cNvGraphicFramePr>
          <p:nvPr/>
        </p:nvGraphicFramePr>
        <p:xfrm>
          <a:off x="7766050" y="4135438"/>
          <a:ext cx="252413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319" name="Equation" r:id="rId26" imgW="253800" imgH="393480" progId="Equation.3">
                  <p:embed/>
                </p:oleObj>
              </mc:Choice>
              <mc:Fallback>
                <p:oleObj name="Equation" r:id="rId26" imgW="253800" imgH="393480" progId="Equation.3">
                  <p:embed/>
                  <p:pic>
                    <p:nvPicPr>
                      <p:cNvPr id="0" name="Object 59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66050" y="4135438"/>
                        <a:ext cx="252413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61DF-5056-4835-9606-1D8E4ADA2A7C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Reducing the states:</a:t>
            </a:r>
          </a:p>
        </p:txBody>
      </p:sp>
      <p:sp>
        <p:nvSpPr>
          <p:cNvPr id="181277" name="AutoShape 29"/>
          <p:cNvSpPr>
            <a:spLocks noChangeArrowheads="1"/>
          </p:cNvSpPr>
          <p:nvPr/>
        </p:nvSpPr>
        <p:spPr bwMode="auto">
          <a:xfrm>
            <a:off x="6400800" y="3048000"/>
            <a:ext cx="485775" cy="976313"/>
          </a:xfrm>
          <a:prstGeom prst="downArrow">
            <a:avLst>
              <a:gd name="adj1" fmla="val 50000"/>
              <a:gd name="adj2" fmla="val 50245"/>
            </a:avLst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1280" name="Oval 32"/>
          <p:cNvSpPr>
            <a:spLocks noChangeArrowheads="1"/>
          </p:cNvSpPr>
          <p:nvPr/>
        </p:nvSpPr>
        <p:spPr bwMode="auto">
          <a:xfrm>
            <a:off x="3943350" y="17145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1281" name="Oval 33"/>
          <p:cNvSpPr>
            <a:spLocks noChangeArrowheads="1"/>
          </p:cNvSpPr>
          <p:nvPr/>
        </p:nvSpPr>
        <p:spPr bwMode="auto">
          <a:xfrm>
            <a:off x="7600950" y="16383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1282" name="Oval 34"/>
          <p:cNvSpPr>
            <a:spLocks noChangeArrowheads="1"/>
          </p:cNvSpPr>
          <p:nvPr/>
        </p:nvSpPr>
        <p:spPr bwMode="auto">
          <a:xfrm>
            <a:off x="5772150" y="17145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1283" name="Line 35"/>
          <p:cNvSpPr>
            <a:spLocks noChangeShapeType="1"/>
          </p:cNvSpPr>
          <p:nvPr/>
        </p:nvSpPr>
        <p:spPr bwMode="auto">
          <a:xfrm>
            <a:off x="3181350" y="20193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1284" name="Line 36"/>
          <p:cNvSpPr>
            <a:spLocks noChangeShapeType="1"/>
          </p:cNvSpPr>
          <p:nvPr/>
        </p:nvSpPr>
        <p:spPr bwMode="auto">
          <a:xfrm>
            <a:off x="6305550" y="20193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1285" name="Freeform 37"/>
          <p:cNvSpPr>
            <a:spLocks/>
          </p:cNvSpPr>
          <p:nvPr/>
        </p:nvSpPr>
        <p:spPr bwMode="auto">
          <a:xfrm>
            <a:off x="4400550" y="2171700"/>
            <a:ext cx="1447800" cy="317500"/>
          </a:xfrm>
          <a:custGeom>
            <a:avLst/>
            <a:gdLst>
              <a:gd name="T0" fmla="*/ 0 w 912"/>
              <a:gd name="T1" fmla="*/ 0 h 248"/>
              <a:gd name="T2" fmla="*/ 432 w 912"/>
              <a:gd name="T3" fmla="*/ 240 h 248"/>
              <a:gd name="T4" fmla="*/ 912 w 912"/>
              <a:gd name="T5" fmla="*/ 48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12" h="248">
                <a:moveTo>
                  <a:pt x="0" y="0"/>
                </a:moveTo>
                <a:cubicBezTo>
                  <a:pt x="140" y="116"/>
                  <a:pt x="280" y="232"/>
                  <a:pt x="432" y="240"/>
                </a:cubicBezTo>
                <a:cubicBezTo>
                  <a:pt x="584" y="248"/>
                  <a:pt x="748" y="148"/>
                  <a:pt x="912" y="48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1286" name="Freeform 38"/>
          <p:cNvSpPr>
            <a:spLocks/>
          </p:cNvSpPr>
          <p:nvPr/>
        </p:nvSpPr>
        <p:spPr bwMode="auto">
          <a:xfrm>
            <a:off x="4476750" y="1638300"/>
            <a:ext cx="1295400" cy="304800"/>
          </a:xfrm>
          <a:custGeom>
            <a:avLst/>
            <a:gdLst>
              <a:gd name="T0" fmla="*/ 912 w 912"/>
              <a:gd name="T1" fmla="*/ 248 h 248"/>
              <a:gd name="T2" fmla="*/ 528 w 912"/>
              <a:gd name="T3" fmla="*/ 8 h 248"/>
              <a:gd name="T4" fmla="*/ 0 w 912"/>
              <a:gd name="T5" fmla="*/ 200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12" h="248">
                <a:moveTo>
                  <a:pt x="912" y="248"/>
                </a:moveTo>
                <a:cubicBezTo>
                  <a:pt x="796" y="132"/>
                  <a:pt x="680" y="16"/>
                  <a:pt x="528" y="8"/>
                </a:cubicBezTo>
                <a:cubicBezTo>
                  <a:pt x="376" y="0"/>
                  <a:pt x="188" y="100"/>
                  <a:pt x="0" y="20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1287" name="Freeform 39"/>
          <p:cNvSpPr>
            <a:spLocks/>
          </p:cNvSpPr>
          <p:nvPr/>
        </p:nvSpPr>
        <p:spPr bwMode="auto">
          <a:xfrm>
            <a:off x="5695950" y="1104900"/>
            <a:ext cx="571500" cy="622300"/>
          </a:xfrm>
          <a:custGeom>
            <a:avLst/>
            <a:gdLst>
              <a:gd name="T0" fmla="*/ 120 w 360"/>
              <a:gd name="T1" fmla="*/ 392 h 392"/>
              <a:gd name="T2" fmla="*/ 24 w 360"/>
              <a:gd name="T3" fmla="*/ 104 h 392"/>
              <a:gd name="T4" fmla="*/ 264 w 360"/>
              <a:gd name="T5" fmla="*/ 8 h 392"/>
              <a:gd name="T6" fmla="*/ 360 w 360"/>
              <a:gd name="T7" fmla="*/ 152 h 392"/>
              <a:gd name="T8" fmla="*/ 264 w 360"/>
              <a:gd name="T9" fmla="*/ 392 h 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0" h="392">
                <a:moveTo>
                  <a:pt x="120" y="392"/>
                </a:moveTo>
                <a:cubicBezTo>
                  <a:pt x="60" y="280"/>
                  <a:pt x="0" y="168"/>
                  <a:pt x="24" y="104"/>
                </a:cubicBezTo>
                <a:cubicBezTo>
                  <a:pt x="48" y="40"/>
                  <a:pt x="208" y="0"/>
                  <a:pt x="264" y="8"/>
                </a:cubicBezTo>
                <a:cubicBezTo>
                  <a:pt x="320" y="16"/>
                  <a:pt x="360" y="88"/>
                  <a:pt x="360" y="152"/>
                </a:cubicBezTo>
                <a:cubicBezTo>
                  <a:pt x="360" y="216"/>
                  <a:pt x="312" y="304"/>
                  <a:pt x="264" y="39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81288" name="Object 40"/>
          <p:cNvGraphicFramePr>
            <a:graphicFrameLocks noChangeAspect="1"/>
          </p:cNvGraphicFramePr>
          <p:nvPr/>
        </p:nvGraphicFramePr>
        <p:xfrm>
          <a:off x="6477000" y="1600200"/>
          <a:ext cx="91440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283" name="Equation" r:id="rId3" imgW="914400" imgH="393480" progId="Equation.3">
                  <p:embed/>
                </p:oleObj>
              </mc:Choice>
              <mc:Fallback>
                <p:oleObj name="Equation" r:id="rId3" imgW="914400" imgH="393480" progId="Equation.3">
                  <p:embed/>
                  <p:pic>
                    <p:nvPicPr>
                      <p:cNvPr id="0" name="Object 40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1600200"/>
                        <a:ext cx="914400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1289" name="Object 41"/>
          <p:cNvGraphicFramePr>
            <a:graphicFrameLocks noChangeAspect="1"/>
          </p:cNvGraphicFramePr>
          <p:nvPr/>
        </p:nvGraphicFramePr>
        <p:xfrm>
          <a:off x="5010150" y="1333500"/>
          <a:ext cx="265113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284" name="Equation" r:id="rId5" imgW="266400" imgH="279360" progId="Equation.3">
                  <p:embed/>
                </p:oleObj>
              </mc:Choice>
              <mc:Fallback>
                <p:oleObj name="Equation" r:id="rId5" imgW="266400" imgH="279360" progId="Equation.3">
                  <p:embed/>
                  <p:pic>
                    <p:nvPicPr>
                      <p:cNvPr id="0" name="Object 41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0150" y="1333500"/>
                        <a:ext cx="265113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1290" name="Object 42"/>
          <p:cNvGraphicFramePr>
            <a:graphicFrameLocks noChangeAspect="1"/>
          </p:cNvGraphicFramePr>
          <p:nvPr/>
        </p:nvGraphicFramePr>
        <p:xfrm>
          <a:off x="5924550" y="723900"/>
          <a:ext cx="25241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285" name="Equation" r:id="rId7" imgW="253800" imgH="393480" progId="Equation.3">
                  <p:embed/>
                </p:oleObj>
              </mc:Choice>
              <mc:Fallback>
                <p:oleObj name="Equation" r:id="rId7" imgW="253800" imgH="393480" progId="Equation.3">
                  <p:embed/>
                  <p:pic>
                    <p:nvPicPr>
                      <p:cNvPr id="0" name="Object 42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4550" y="723900"/>
                        <a:ext cx="252413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1291" name="Object 43"/>
          <p:cNvGraphicFramePr>
            <a:graphicFrameLocks noChangeAspect="1"/>
          </p:cNvGraphicFramePr>
          <p:nvPr/>
        </p:nvGraphicFramePr>
        <p:xfrm>
          <a:off x="5035550" y="2501900"/>
          <a:ext cx="25241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286" name="Equation" r:id="rId9" imgW="253800" imgH="393480" progId="Equation.3">
                  <p:embed/>
                </p:oleObj>
              </mc:Choice>
              <mc:Fallback>
                <p:oleObj name="Equation" r:id="rId9" imgW="253800" imgH="393480" progId="Equation.3">
                  <p:embed/>
                  <p:pic>
                    <p:nvPicPr>
                      <p:cNvPr id="0" name="Object 43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5550" y="2501900"/>
                        <a:ext cx="252413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1292" name="Oval 44"/>
          <p:cNvSpPr>
            <a:spLocks noChangeArrowheads="1"/>
          </p:cNvSpPr>
          <p:nvPr/>
        </p:nvSpPr>
        <p:spPr bwMode="auto">
          <a:xfrm>
            <a:off x="7677150" y="17145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81293" name="Object 45"/>
          <p:cNvGraphicFramePr>
            <a:graphicFrameLocks noChangeAspect="1"/>
          </p:cNvGraphicFramePr>
          <p:nvPr/>
        </p:nvGraphicFramePr>
        <p:xfrm>
          <a:off x="4019550" y="1638300"/>
          <a:ext cx="430213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287" name="Equation" r:id="rId11" imgW="431640" imgH="533160" progId="Equation.3">
                  <p:embed/>
                </p:oleObj>
              </mc:Choice>
              <mc:Fallback>
                <p:oleObj name="Equation" r:id="rId11" imgW="431640" imgH="533160" progId="Equation.3">
                  <p:embed/>
                  <p:pic>
                    <p:nvPicPr>
                      <p:cNvPr id="0" name="Object 45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9550" y="1638300"/>
                        <a:ext cx="430213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1294" name="Object 46"/>
          <p:cNvGraphicFramePr>
            <a:graphicFrameLocks noChangeAspect="1"/>
          </p:cNvGraphicFramePr>
          <p:nvPr/>
        </p:nvGraphicFramePr>
        <p:xfrm>
          <a:off x="5848350" y="1638300"/>
          <a:ext cx="3683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288" name="Equation" r:id="rId13" imgW="368280" imgH="520560" progId="Equation.3">
                  <p:embed/>
                </p:oleObj>
              </mc:Choice>
              <mc:Fallback>
                <p:oleObj name="Equation" r:id="rId13" imgW="368280" imgH="520560" progId="Equation.3">
                  <p:embed/>
                  <p:pic>
                    <p:nvPicPr>
                      <p:cNvPr id="0" name="Object 46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8350" y="1638300"/>
                        <a:ext cx="3683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1295" name="Object 47"/>
          <p:cNvGraphicFramePr>
            <a:graphicFrameLocks noChangeAspect="1"/>
          </p:cNvGraphicFramePr>
          <p:nvPr/>
        </p:nvGraphicFramePr>
        <p:xfrm>
          <a:off x="7753350" y="1638300"/>
          <a:ext cx="442913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289" name="Equation" r:id="rId15" imgW="444240" imgH="520560" progId="Equation.3">
                  <p:embed/>
                </p:oleObj>
              </mc:Choice>
              <mc:Fallback>
                <p:oleObj name="Equation" r:id="rId15" imgW="444240" imgH="520560" progId="Equation.3">
                  <p:embed/>
                  <p:pic>
                    <p:nvPicPr>
                      <p:cNvPr id="0" name="Object 47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53350" y="1638300"/>
                        <a:ext cx="442913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1296" name="Freeform 48"/>
          <p:cNvSpPr>
            <a:spLocks/>
          </p:cNvSpPr>
          <p:nvPr/>
        </p:nvSpPr>
        <p:spPr bwMode="auto">
          <a:xfrm>
            <a:off x="7600950" y="1028700"/>
            <a:ext cx="571500" cy="622300"/>
          </a:xfrm>
          <a:custGeom>
            <a:avLst/>
            <a:gdLst>
              <a:gd name="T0" fmla="*/ 120 w 360"/>
              <a:gd name="T1" fmla="*/ 392 h 392"/>
              <a:gd name="T2" fmla="*/ 24 w 360"/>
              <a:gd name="T3" fmla="*/ 104 h 392"/>
              <a:gd name="T4" fmla="*/ 264 w 360"/>
              <a:gd name="T5" fmla="*/ 8 h 392"/>
              <a:gd name="T6" fmla="*/ 360 w 360"/>
              <a:gd name="T7" fmla="*/ 152 h 392"/>
              <a:gd name="T8" fmla="*/ 264 w 360"/>
              <a:gd name="T9" fmla="*/ 392 h 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0" h="392">
                <a:moveTo>
                  <a:pt x="120" y="392"/>
                </a:moveTo>
                <a:cubicBezTo>
                  <a:pt x="60" y="280"/>
                  <a:pt x="0" y="168"/>
                  <a:pt x="24" y="104"/>
                </a:cubicBezTo>
                <a:cubicBezTo>
                  <a:pt x="48" y="40"/>
                  <a:pt x="208" y="0"/>
                  <a:pt x="264" y="8"/>
                </a:cubicBezTo>
                <a:cubicBezTo>
                  <a:pt x="320" y="16"/>
                  <a:pt x="360" y="88"/>
                  <a:pt x="360" y="152"/>
                </a:cubicBezTo>
                <a:cubicBezTo>
                  <a:pt x="360" y="216"/>
                  <a:pt x="312" y="304"/>
                  <a:pt x="264" y="39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81297" name="Object 49"/>
          <p:cNvGraphicFramePr>
            <a:graphicFrameLocks noChangeAspect="1"/>
          </p:cNvGraphicFramePr>
          <p:nvPr/>
        </p:nvGraphicFramePr>
        <p:xfrm>
          <a:off x="7823200" y="668338"/>
          <a:ext cx="252413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290" name="Equation" r:id="rId17" imgW="253800" imgH="393480" progId="Equation.3">
                  <p:embed/>
                </p:oleObj>
              </mc:Choice>
              <mc:Fallback>
                <p:oleObj name="Equation" r:id="rId17" imgW="253800" imgH="393480" progId="Equation.3">
                  <p:embed/>
                  <p:pic>
                    <p:nvPicPr>
                      <p:cNvPr id="0" name="Object 49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23200" y="668338"/>
                        <a:ext cx="252413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1298" name="Oval 50"/>
          <p:cNvSpPr>
            <a:spLocks noChangeArrowheads="1"/>
          </p:cNvSpPr>
          <p:nvPr/>
        </p:nvSpPr>
        <p:spPr bwMode="auto">
          <a:xfrm>
            <a:off x="3886200" y="56388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1299" name="Oval 51"/>
          <p:cNvSpPr>
            <a:spLocks noChangeArrowheads="1"/>
          </p:cNvSpPr>
          <p:nvPr/>
        </p:nvSpPr>
        <p:spPr bwMode="auto">
          <a:xfrm>
            <a:off x="7543800" y="55626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1301" name="Line 53"/>
          <p:cNvSpPr>
            <a:spLocks noChangeShapeType="1"/>
          </p:cNvSpPr>
          <p:nvPr/>
        </p:nvSpPr>
        <p:spPr bwMode="auto">
          <a:xfrm>
            <a:off x="3124200" y="5943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1310" name="Oval 62"/>
          <p:cNvSpPr>
            <a:spLocks noChangeArrowheads="1"/>
          </p:cNvSpPr>
          <p:nvPr/>
        </p:nvSpPr>
        <p:spPr bwMode="auto">
          <a:xfrm>
            <a:off x="7620000" y="56388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81311" name="Object 63"/>
          <p:cNvGraphicFramePr>
            <a:graphicFrameLocks noChangeAspect="1"/>
          </p:cNvGraphicFramePr>
          <p:nvPr/>
        </p:nvGraphicFramePr>
        <p:xfrm>
          <a:off x="3962400" y="5562600"/>
          <a:ext cx="430213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291" name="Equation" r:id="rId18" imgW="431640" imgH="533160" progId="Equation.3">
                  <p:embed/>
                </p:oleObj>
              </mc:Choice>
              <mc:Fallback>
                <p:oleObj name="Equation" r:id="rId18" imgW="431640" imgH="533160" progId="Equation.3">
                  <p:embed/>
                  <p:pic>
                    <p:nvPicPr>
                      <p:cNvPr id="0" name="Object 63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5562600"/>
                        <a:ext cx="430213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1313" name="Object 65"/>
          <p:cNvGraphicFramePr>
            <a:graphicFrameLocks noChangeAspect="1"/>
          </p:cNvGraphicFramePr>
          <p:nvPr/>
        </p:nvGraphicFramePr>
        <p:xfrm>
          <a:off x="7696200" y="5562600"/>
          <a:ext cx="442913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292" name="Equation" r:id="rId19" imgW="444240" imgH="520560" progId="Equation.3">
                  <p:embed/>
                </p:oleObj>
              </mc:Choice>
              <mc:Fallback>
                <p:oleObj name="Equation" r:id="rId19" imgW="444240" imgH="520560" progId="Equation.3">
                  <p:embed/>
                  <p:pic>
                    <p:nvPicPr>
                      <p:cNvPr id="0" name="Object 65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6200" y="5562600"/>
                        <a:ext cx="442913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1314" name="Freeform 66"/>
          <p:cNvSpPr>
            <a:spLocks/>
          </p:cNvSpPr>
          <p:nvPr/>
        </p:nvSpPr>
        <p:spPr bwMode="auto">
          <a:xfrm>
            <a:off x="7543800" y="4953000"/>
            <a:ext cx="571500" cy="622300"/>
          </a:xfrm>
          <a:custGeom>
            <a:avLst/>
            <a:gdLst>
              <a:gd name="T0" fmla="*/ 120 w 360"/>
              <a:gd name="T1" fmla="*/ 392 h 392"/>
              <a:gd name="T2" fmla="*/ 24 w 360"/>
              <a:gd name="T3" fmla="*/ 104 h 392"/>
              <a:gd name="T4" fmla="*/ 264 w 360"/>
              <a:gd name="T5" fmla="*/ 8 h 392"/>
              <a:gd name="T6" fmla="*/ 360 w 360"/>
              <a:gd name="T7" fmla="*/ 152 h 392"/>
              <a:gd name="T8" fmla="*/ 264 w 360"/>
              <a:gd name="T9" fmla="*/ 392 h 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0" h="392">
                <a:moveTo>
                  <a:pt x="120" y="392"/>
                </a:moveTo>
                <a:cubicBezTo>
                  <a:pt x="60" y="280"/>
                  <a:pt x="0" y="168"/>
                  <a:pt x="24" y="104"/>
                </a:cubicBezTo>
                <a:cubicBezTo>
                  <a:pt x="48" y="40"/>
                  <a:pt x="208" y="0"/>
                  <a:pt x="264" y="8"/>
                </a:cubicBezTo>
                <a:cubicBezTo>
                  <a:pt x="320" y="16"/>
                  <a:pt x="360" y="88"/>
                  <a:pt x="360" y="152"/>
                </a:cubicBezTo>
                <a:cubicBezTo>
                  <a:pt x="360" y="216"/>
                  <a:pt x="312" y="304"/>
                  <a:pt x="264" y="39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81315" name="Object 67"/>
          <p:cNvGraphicFramePr>
            <a:graphicFrameLocks noChangeAspect="1"/>
          </p:cNvGraphicFramePr>
          <p:nvPr/>
        </p:nvGraphicFramePr>
        <p:xfrm>
          <a:off x="7766050" y="4592638"/>
          <a:ext cx="252413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293" name="Equation" r:id="rId20" imgW="253800" imgH="393480" progId="Equation.3">
                  <p:embed/>
                </p:oleObj>
              </mc:Choice>
              <mc:Fallback>
                <p:oleObj name="Equation" r:id="rId20" imgW="253800" imgH="393480" progId="Equation.3">
                  <p:embed/>
                  <p:pic>
                    <p:nvPicPr>
                      <p:cNvPr id="0" name="Object 67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66050" y="4592638"/>
                        <a:ext cx="252413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1318" name="Freeform 70"/>
          <p:cNvSpPr>
            <a:spLocks/>
          </p:cNvSpPr>
          <p:nvPr/>
        </p:nvSpPr>
        <p:spPr bwMode="auto">
          <a:xfrm>
            <a:off x="3810000" y="5029200"/>
            <a:ext cx="571500" cy="622300"/>
          </a:xfrm>
          <a:custGeom>
            <a:avLst/>
            <a:gdLst>
              <a:gd name="T0" fmla="*/ 120 w 360"/>
              <a:gd name="T1" fmla="*/ 392 h 392"/>
              <a:gd name="T2" fmla="*/ 24 w 360"/>
              <a:gd name="T3" fmla="*/ 104 h 392"/>
              <a:gd name="T4" fmla="*/ 264 w 360"/>
              <a:gd name="T5" fmla="*/ 8 h 392"/>
              <a:gd name="T6" fmla="*/ 360 w 360"/>
              <a:gd name="T7" fmla="*/ 152 h 392"/>
              <a:gd name="T8" fmla="*/ 264 w 360"/>
              <a:gd name="T9" fmla="*/ 392 h 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0" h="392">
                <a:moveTo>
                  <a:pt x="120" y="392"/>
                </a:moveTo>
                <a:cubicBezTo>
                  <a:pt x="60" y="280"/>
                  <a:pt x="0" y="168"/>
                  <a:pt x="24" y="104"/>
                </a:cubicBezTo>
                <a:cubicBezTo>
                  <a:pt x="48" y="40"/>
                  <a:pt x="208" y="0"/>
                  <a:pt x="264" y="8"/>
                </a:cubicBezTo>
                <a:cubicBezTo>
                  <a:pt x="320" y="16"/>
                  <a:pt x="360" y="88"/>
                  <a:pt x="360" y="152"/>
                </a:cubicBezTo>
                <a:cubicBezTo>
                  <a:pt x="360" y="216"/>
                  <a:pt x="312" y="304"/>
                  <a:pt x="264" y="39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81319" name="Object 71"/>
          <p:cNvGraphicFramePr>
            <a:graphicFrameLocks noChangeAspect="1"/>
          </p:cNvGraphicFramePr>
          <p:nvPr/>
        </p:nvGraphicFramePr>
        <p:xfrm>
          <a:off x="3644900" y="4495800"/>
          <a:ext cx="105410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294" name="Equation" r:id="rId21" imgW="1054080" imgH="393480" progId="Equation.3">
                  <p:embed/>
                </p:oleObj>
              </mc:Choice>
              <mc:Fallback>
                <p:oleObj name="Equation" r:id="rId21" imgW="1054080" imgH="393480" progId="Equation.3">
                  <p:embed/>
                  <p:pic>
                    <p:nvPicPr>
                      <p:cNvPr id="0" name="Object 71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4900" y="4495800"/>
                        <a:ext cx="1054100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1322" name="Object 74"/>
          <p:cNvGraphicFramePr>
            <a:graphicFrameLocks noChangeAspect="1"/>
          </p:cNvGraphicFramePr>
          <p:nvPr/>
        </p:nvGraphicFramePr>
        <p:xfrm>
          <a:off x="4965700" y="5410200"/>
          <a:ext cx="2006600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295" name="Equation" r:id="rId23" imgW="2006280" imgH="482400" progId="Equation.3">
                  <p:embed/>
                </p:oleObj>
              </mc:Choice>
              <mc:Fallback>
                <p:oleObj name="Equation" r:id="rId23" imgW="2006280" imgH="482400" progId="Equation.3">
                  <p:embed/>
                  <p:pic>
                    <p:nvPicPr>
                      <p:cNvPr id="0" name="Object 74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5700" y="5410200"/>
                        <a:ext cx="2006600" cy="481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1323" name="Line 75"/>
          <p:cNvSpPr>
            <a:spLocks noChangeShapeType="1"/>
          </p:cNvSpPr>
          <p:nvPr/>
        </p:nvSpPr>
        <p:spPr bwMode="auto">
          <a:xfrm>
            <a:off x="4419600" y="5943600"/>
            <a:ext cx="312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altLang="en-US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b="1" dirty="0" smtClean="0"/>
              <a:t>Regular Expressions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1" dirty="0" smtClean="0"/>
              <a:t>Convert FA to </a:t>
            </a:r>
            <a:r>
              <a:rPr lang="en-US" altLang="en-US" b="1" dirty="0"/>
              <a:t>Regular Expressions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b="1" dirty="0" smtClean="0"/>
              <a:t>Introduction </a:t>
            </a:r>
            <a:r>
              <a:rPr lang="en-US" altLang="en-US" b="1" dirty="0"/>
              <a:t>to flex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82EF9-D20C-4E17-B547-A7859393A884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39915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AAD92-3DCF-41F9-B7B6-2FAB3254AC67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Resulting Regular Expression:</a:t>
            </a:r>
          </a:p>
          <a:p>
            <a:endParaRPr lang="en-US" altLang="en-US"/>
          </a:p>
        </p:txBody>
      </p:sp>
      <p:sp>
        <p:nvSpPr>
          <p:cNvPr id="182276" name="Oval 4"/>
          <p:cNvSpPr>
            <a:spLocks noChangeArrowheads="1"/>
          </p:cNvSpPr>
          <p:nvPr/>
        </p:nvSpPr>
        <p:spPr bwMode="auto">
          <a:xfrm>
            <a:off x="2514600" y="30480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2277" name="Oval 5"/>
          <p:cNvSpPr>
            <a:spLocks noChangeArrowheads="1"/>
          </p:cNvSpPr>
          <p:nvPr/>
        </p:nvSpPr>
        <p:spPr bwMode="auto">
          <a:xfrm>
            <a:off x="6172200" y="29718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2278" name="Line 6"/>
          <p:cNvSpPr>
            <a:spLocks noChangeShapeType="1"/>
          </p:cNvSpPr>
          <p:nvPr/>
        </p:nvSpPr>
        <p:spPr bwMode="auto">
          <a:xfrm>
            <a:off x="1752600" y="3352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2279" name="Oval 7"/>
          <p:cNvSpPr>
            <a:spLocks noChangeArrowheads="1"/>
          </p:cNvSpPr>
          <p:nvPr/>
        </p:nvSpPr>
        <p:spPr bwMode="auto">
          <a:xfrm>
            <a:off x="6248400" y="30480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82280" name="Object 8"/>
          <p:cNvGraphicFramePr>
            <a:graphicFrameLocks noChangeAspect="1"/>
          </p:cNvGraphicFramePr>
          <p:nvPr/>
        </p:nvGraphicFramePr>
        <p:xfrm>
          <a:off x="2590800" y="2971800"/>
          <a:ext cx="430213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217" name="Equation" r:id="rId3" imgW="431640" imgH="533160" progId="Equation.3">
                  <p:embed/>
                </p:oleObj>
              </mc:Choice>
              <mc:Fallback>
                <p:oleObj name="Equation" r:id="rId3" imgW="431640" imgH="533160" progId="Equation.3">
                  <p:embed/>
                  <p:pic>
                    <p:nvPicPr>
                      <p:cNvPr id="0" name="Object 8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971800"/>
                        <a:ext cx="430213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2281" name="Object 9"/>
          <p:cNvGraphicFramePr>
            <a:graphicFrameLocks noChangeAspect="1"/>
          </p:cNvGraphicFramePr>
          <p:nvPr/>
        </p:nvGraphicFramePr>
        <p:xfrm>
          <a:off x="6324600" y="2971800"/>
          <a:ext cx="442913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218" name="Equation" r:id="rId5" imgW="444240" imgH="520560" progId="Equation.3">
                  <p:embed/>
                </p:oleObj>
              </mc:Choice>
              <mc:Fallback>
                <p:oleObj name="Equation" r:id="rId5" imgW="444240" imgH="520560" progId="Equation.3">
                  <p:embed/>
                  <p:pic>
                    <p:nvPicPr>
                      <p:cNvPr id="0" name="Object 9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2971800"/>
                        <a:ext cx="442913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2282" name="Freeform 10"/>
          <p:cNvSpPr>
            <a:spLocks/>
          </p:cNvSpPr>
          <p:nvPr/>
        </p:nvSpPr>
        <p:spPr bwMode="auto">
          <a:xfrm>
            <a:off x="6172200" y="2362200"/>
            <a:ext cx="571500" cy="622300"/>
          </a:xfrm>
          <a:custGeom>
            <a:avLst/>
            <a:gdLst>
              <a:gd name="T0" fmla="*/ 120 w 360"/>
              <a:gd name="T1" fmla="*/ 392 h 392"/>
              <a:gd name="T2" fmla="*/ 24 w 360"/>
              <a:gd name="T3" fmla="*/ 104 h 392"/>
              <a:gd name="T4" fmla="*/ 264 w 360"/>
              <a:gd name="T5" fmla="*/ 8 h 392"/>
              <a:gd name="T6" fmla="*/ 360 w 360"/>
              <a:gd name="T7" fmla="*/ 152 h 392"/>
              <a:gd name="T8" fmla="*/ 264 w 360"/>
              <a:gd name="T9" fmla="*/ 392 h 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0" h="392">
                <a:moveTo>
                  <a:pt x="120" y="392"/>
                </a:moveTo>
                <a:cubicBezTo>
                  <a:pt x="60" y="280"/>
                  <a:pt x="0" y="168"/>
                  <a:pt x="24" y="104"/>
                </a:cubicBezTo>
                <a:cubicBezTo>
                  <a:pt x="48" y="40"/>
                  <a:pt x="208" y="0"/>
                  <a:pt x="264" y="8"/>
                </a:cubicBezTo>
                <a:cubicBezTo>
                  <a:pt x="320" y="16"/>
                  <a:pt x="360" y="88"/>
                  <a:pt x="360" y="152"/>
                </a:cubicBezTo>
                <a:cubicBezTo>
                  <a:pt x="360" y="216"/>
                  <a:pt x="312" y="304"/>
                  <a:pt x="264" y="39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82283" name="Object 11"/>
          <p:cNvGraphicFramePr>
            <a:graphicFrameLocks noChangeAspect="1"/>
          </p:cNvGraphicFramePr>
          <p:nvPr/>
        </p:nvGraphicFramePr>
        <p:xfrm>
          <a:off x="6394450" y="2001838"/>
          <a:ext cx="252413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219" name="Equation" r:id="rId7" imgW="253800" imgH="393480" progId="Equation.3">
                  <p:embed/>
                </p:oleObj>
              </mc:Choice>
              <mc:Fallback>
                <p:oleObj name="Equation" r:id="rId7" imgW="253800" imgH="393480" progId="Equation.3">
                  <p:embed/>
                  <p:pic>
                    <p:nvPicPr>
                      <p:cNvPr id="0" name="Object 11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4450" y="2001838"/>
                        <a:ext cx="252413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2284" name="Freeform 12"/>
          <p:cNvSpPr>
            <a:spLocks/>
          </p:cNvSpPr>
          <p:nvPr/>
        </p:nvSpPr>
        <p:spPr bwMode="auto">
          <a:xfrm>
            <a:off x="2438400" y="2438400"/>
            <a:ext cx="571500" cy="622300"/>
          </a:xfrm>
          <a:custGeom>
            <a:avLst/>
            <a:gdLst>
              <a:gd name="T0" fmla="*/ 120 w 360"/>
              <a:gd name="T1" fmla="*/ 392 h 392"/>
              <a:gd name="T2" fmla="*/ 24 w 360"/>
              <a:gd name="T3" fmla="*/ 104 h 392"/>
              <a:gd name="T4" fmla="*/ 264 w 360"/>
              <a:gd name="T5" fmla="*/ 8 h 392"/>
              <a:gd name="T6" fmla="*/ 360 w 360"/>
              <a:gd name="T7" fmla="*/ 152 h 392"/>
              <a:gd name="T8" fmla="*/ 264 w 360"/>
              <a:gd name="T9" fmla="*/ 392 h 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0" h="392">
                <a:moveTo>
                  <a:pt x="120" y="392"/>
                </a:moveTo>
                <a:cubicBezTo>
                  <a:pt x="60" y="280"/>
                  <a:pt x="0" y="168"/>
                  <a:pt x="24" y="104"/>
                </a:cubicBezTo>
                <a:cubicBezTo>
                  <a:pt x="48" y="40"/>
                  <a:pt x="208" y="0"/>
                  <a:pt x="264" y="8"/>
                </a:cubicBezTo>
                <a:cubicBezTo>
                  <a:pt x="320" y="16"/>
                  <a:pt x="360" y="88"/>
                  <a:pt x="360" y="152"/>
                </a:cubicBezTo>
                <a:cubicBezTo>
                  <a:pt x="360" y="216"/>
                  <a:pt x="312" y="304"/>
                  <a:pt x="264" y="39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82285" name="Object 13"/>
          <p:cNvGraphicFramePr>
            <a:graphicFrameLocks noChangeAspect="1"/>
          </p:cNvGraphicFramePr>
          <p:nvPr/>
        </p:nvGraphicFramePr>
        <p:xfrm>
          <a:off x="2273300" y="1905000"/>
          <a:ext cx="105410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220" name="Equation" r:id="rId9" imgW="1054080" imgH="393480" progId="Equation.3">
                  <p:embed/>
                </p:oleObj>
              </mc:Choice>
              <mc:Fallback>
                <p:oleObj name="Equation" r:id="rId9" imgW="1054080" imgH="393480" progId="Equation.3">
                  <p:embed/>
                  <p:pic>
                    <p:nvPicPr>
                      <p:cNvPr id="0" name="Object 13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3300" y="1905000"/>
                        <a:ext cx="1054100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2286" name="Object 14"/>
          <p:cNvGraphicFramePr>
            <a:graphicFrameLocks noChangeAspect="1"/>
          </p:cNvGraphicFramePr>
          <p:nvPr/>
        </p:nvGraphicFramePr>
        <p:xfrm>
          <a:off x="3594100" y="2819400"/>
          <a:ext cx="2006600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221" name="Equation" r:id="rId11" imgW="2006280" imgH="482400" progId="Equation.3">
                  <p:embed/>
                </p:oleObj>
              </mc:Choice>
              <mc:Fallback>
                <p:oleObj name="Equation" r:id="rId11" imgW="2006280" imgH="482400" progId="Equation.3">
                  <p:embed/>
                  <p:pic>
                    <p:nvPicPr>
                      <p:cNvPr id="0" name="Object 14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4100" y="2819400"/>
                        <a:ext cx="2006600" cy="481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2287" name="Line 15"/>
          <p:cNvSpPr>
            <a:spLocks noChangeShapeType="1"/>
          </p:cNvSpPr>
          <p:nvPr/>
        </p:nvSpPr>
        <p:spPr bwMode="auto">
          <a:xfrm>
            <a:off x="3048000" y="3352800"/>
            <a:ext cx="312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82288" name="Object 16"/>
          <p:cNvGraphicFramePr>
            <a:graphicFrameLocks noChangeAspect="1"/>
          </p:cNvGraphicFramePr>
          <p:nvPr/>
        </p:nvGraphicFramePr>
        <p:xfrm>
          <a:off x="1727200" y="4622800"/>
          <a:ext cx="5321300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222" name="Equation" r:id="rId13" imgW="5321160" imgH="533160" progId="Equation.3">
                  <p:embed/>
                </p:oleObj>
              </mc:Choice>
              <mc:Fallback>
                <p:oleObj name="Equation" r:id="rId13" imgW="5321160" imgH="53316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7200" y="4622800"/>
                        <a:ext cx="5321300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2289" name="Object 17"/>
          <p:cNvGraphicFramePr>
            <a:graphicFrameLocks noChangeAspect="1"/>
          </p:cNvGraphicFramePr>
          <p:nvPr/>
        </p:nvGraphicFramePr>
        <p:xfrm>
          <a:off x="1752600" y="5943600"/>
          <a:ext cx="3416300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223" name="Equation" r:id="rId15" imgW="3416040" imgH="533160" progId="Equation.3">
                  <p:embed/>
                </p:oleObj>
              </mc:Choice>
              <mc:Fallback>
                <p:oleObj name="Equation" r:id="rId15" imgW="3416040" imgH="53316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5943600"/>
                        <a:ext cx="3416300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2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2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2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2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3D8A-BE70-4C1B-BA90-ACF13066D397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 General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Removing states:</a:t>
            </a:r>
          </a:p>
        </p:txBody>
      </p:sp>
      <p:sp>
        <p:nvSpPr>
          <p:cNvPr id="183300" name="Oval 4"/>
          <p:cNvSpPr>
            <a:spLocks noChangeArrowheads="1"/>
          </p:cNvSpPr>
          <p:nvPr/>
        </p:nvSpPr>
        <p:spPr bwMode="auto">
          <a:xfrm>
            <a:off x="2895600" y="21336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3301" name="Oval 5"/>
          <p:cNvSpPr>
            <a:spLocks noChangeArrowheads="1"/>
          </p:cNvSpPr>
          <p:nvPr/>
        </p:nvSpPr>
        <p:spPr bwMode="auto">
          <a:xfrm>
            <a:off x="5257800" y="21336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3302" name="Oval 6"/>
          <p:cNvSpPr>
            <a:spLocks noChangeArrowheads="1"/>
          </p:cNvSpPr>
          <p:nvPr/>
        </p:nvSpPr>
        <p:spPr bwMode="auto">
          <a:xfrm>
            <a:off x="7543800" y="21336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3303" name="Freeform 7"/>
          <p:cNvSpPr>
            <a:spLocks/>
          </p:cNvSpPr>
          <p:nvPr/>
        </p:nvSpPr>
        <p:spPr bwMode="auto">
          <a:xfrm>
            <a:off x="3505200" y="2667000"/>
            <a:ext cx="1905000" cy="546100"/>
          </a:xfrm>
          <a:custGeom>
            <a:avLst/>
            <a:gdLst>
              <a:gd name="T0" fmla="*/ 0 w 1248"/>
              <a:gd name="T1" fmla="*/ 0 h 344"/>
              <a:gd name="T2" fmla="*/ 624 w 1248"/>
              <a:gd name="T3" fmla="*/ 336 h 344"/>
              <a:gd name="T4" fmla="*/ 1248 w 1248"/>
              <a:gd name="T5" fmla="*/ 48 h 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48" h="344">
                <a:moveTo>
                  <a:pt x="0" y="0"/>
                </a:moveTo>
                <a:cubicBezTo>
                  <a:pt x="208" y="164"/>
                  <a:pt x="416" y="328"/>
                  <a:pt x="624" y="336"/>
                </a:cubicBezTo>
                <a:cubicBezTo>
                  <a:pt x="832" y="344"/>
                  <a:pt x="1040" y="196"/>
                  <a:pt x="1248" y="48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3305" name="Freeform 9"/>
          <p:cNvSpPr>
            <a:spLocks/>
          </p:cNvSpPr>
          <p:nvPr/>
        </p:nvSpPr>
        <p:spPr bwMode="auto">
          <a:xfrm>
            <a:off x="3505200" y="1752600"/>
            <a:ext cx="1828800" cy="457200"/>
          </a:xfrm>
          <a:custGeom>
            <a:avLst/>
            <a:gdLst>
              <a:gd name="T0" fmla="*/ 1248 w 1248"/>
              <a:gd name="T1" fmla="*/ 288 h 288"/>
              <a:gd name="T2" fmla="*/ 672 w 1248"/>
              <a:gd name="T3" fmla="*/ 0 h 288"/>
              <a:gd name="T4" fmla="*/ 0 w 1248"/>
              <a:gd name="T5" fmla="*/ 288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48" h="288">
                <a:moveTo>
                  <a:pt x="1248" y="288"/>
                </a:moveTo>
                <a:cubicBezTo>
                  <a:pt x="1064" y="144"/>
                  <a:pt x="880" y="0"/>
                  <a:pt x="672" y="0"/>
                </a:cubicBezTo>
                <a:cubicBezTo>
                  <a:pt x="464" y="0"/>
                  <a:pt x="232" y="144"/>
                  <a:pt x="0" y="288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3306" name="Freeform 10"/>
          <p:cNvSpPr>
            <a:spLocks/>
          </p:cNvSpPr>
          <p:nvPr/>
        </p:nvSpPr>
        <p:spPr bwMode="auto">
          <a:xfrm>
            <a:off x="5791200" y="2743200"/>
            <a:ext cx="1981200" cy="546100"/>
          </a:xfrm>
          <a:custGeom>
            <a:avLst/>
            <a:gdLst>
              <a:gd name="T0" fmla="*/ 0 w 1248"/>
              <a:gd name="T1" fmla="*/ 0 h 344"/>
              <a:gd name="T2" fmla="*/ 624 w 1248"/>
              <a:gd name="T3" fmla="*/ 336 h 344"/>
              <a:gd name="T4" fmla="*/ 1248 w 1248"/>
              <a:gd name="T5" fmla="*/ 48 h 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48" h="344">
                <a:moveTo>
                  <a:pt x="0" y="0"/>
                </a:moveTo>
                <a:cubicBezTo>
                  <a:pt x="208" y="164"/>
                  <a:pt x="416" y="328"/>
                  <a:pt x="624" y="336"/>
                </a:cubicBezTo>
                <a:cubicBezTo>
                  <a:pt x="832" y="344"/>
                  <a:pt x="1040" y="196"/>
                  <a:pt x="1248" y="48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3307" name="Freeform 11"/>
          <p:cNvSpPr>
            <a:spLocks/>
          </p:cNvSpPr>
          <p:nvPr/>
        </p:nvSpPr>
        <p:spPr bwMode="auto">
          <a:xfrm>
            <a:off x="5867400" y="1752600"/>
            <a:ext cx="1828800" cy="457200"/>
          </a:xfrm>
          <a:custGeom>
            <a:avLst/>
            <a:gdLst>
              <a:gd name="T0" fmla="*/ 1248 w 1248"/>
              <a:gd name="T1" fmla="*/ 288 h 288"/>
              <a:gd name="T2" fmla="*/ 672 w 1248"/>
              <a:gd name="T3" fmla="*/ 0 h 288"/>
              <a:gd name="T4" fmla="*/ 0 w 1248"/>
              <a:gd name="T5" fmla="*/ 288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48" h="288">
                <a:moveTo>
                  <a:pt x="1248" y="288"/>
                </a:moveTo>
                <a:cubicBezTo>
                  <a:pt x="1064" y="144"/>
                  <a:pt x="880" y="0"/>
                  <a:pt x="672" y="0"/>
                </a:cubicBezTo>
                <a:cubicBezTo>
                  <a:pt x="464" y="0"/>
                  <a:pt x="232" y="144"/>
                  <a:pt x="0" y="288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3308" name="Freeform 12"/>
          <p:cNvSpPr>
            <a:spLocks/>
          </p:cNvSpPr>
          <p:nvPr/>
        </p:nvSpPr>
        <p:spPr bwMode="auto">
          <a:xfrm>
            <a:off x="5168900" y="1193800"/>
            <a:ext cx="787400" cy="939800"/>
          </a:xfrm>
          <a:custGeom>
            <a:avLst/>
            <a:gdLst>
              <a:gd name="T0" fmla="*/ 296 w 496"/>
              <a:gd name="T1" fmla="*/ 592 h 592"/>
              <a:gd name="T2" fmla="*/ 488 w 496"/>
              <a:gd name="T3" fmla="*/ 256 h 592"/>
              <a:gd name="T4" fmla="*/ 248 w 496"/>
              <a:gd name="T5" fmla="*/ 16 h 592"/>
              <a:gd name="T6" fmla="*/ 8 w 496"/>
              <a:gd name="T7" fmla="*/ 160 h 592"/>
              <a:gd name="T8" fmla="*/ 200 w 496"/>
              <a:gd name="T9" fmla="*/ 592 h 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6" h="592">
                <a:moveTo>
                  <a:pt x="296" y="592"/>
                </a:moveTo>
                <a:cubicBezTo>
                  <a:pt x="396" y="472"/>
                  <a:pt x="496" y="352"/>
                  <a:pt x="488" y="256"/>
                </a:cubicBezTo>
                <a:cubicBezTo>
                  <a:pt x="480" y="160"/>
                  <a:pt x="328" y="32"/>
                  <a:pt x="248" y="16"/>
                </a:cubicBezTo>
                <a:cubicBezTo>
                  <a:pt x="168" y="0"/>
                  <a:pt x="16" y="64"/>
                  <a:pt x="8" y="160"/>
                </a:cubicBezTo>
                <a:cubicBezTo>
                  <a:pt x="0" y="256"/>
                  <a:pt x="100" y="424"/>
                  <a:pt x="200" y="59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83309" name="Object 13"/>
          <p:cNvGraphicFramePr>
            <a:graphicFrameLocks noChangeAspect="1"/>
          </p:cNvGraphicFramePr>
          <p:nvPr/>
        </p:nvGraphicFramePr>
        <p:xfrm>
          <a:off x="3048000" y="2133600"/>
          <a:ext cx="354013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374" name="Equation" r:id="rId3" imgW="355320" imgH="533160" progId="Equation.3">
                  <p:embed/>
                </p:oleObj>
              </mc:Choice>
              <mc:Fallback>
                <p:oleObj name="Equation" r:id="rId3" imgW="355320" imgH="533160" progId="Equation.3">
                  <p:embed/>
                  <p:pic>
                    <p:nvPicPr>
                      <p:cNvPr id="0" name="Object 13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133600"/>
                        <a:ext cx="354013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3310" name="Object 14"/>
          <p:cNvGraphicFramePr>
            <a:graphicFrameLocks noChangeAspect="1"/>
          </p:cNvGraphicFramePr>
          <p:nvPr/>
        </p:nvGraphicFramePr>
        <p:xfrm>
          <a:off x="5486400" y="2286000"/>
          <a:ext cx="2651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375" name="Equation" r:id="rId5" imgW="266400" imgH="368280" progId="Equation.3">
                  <p:embed/>
                </p:oleObj>
              </mc:Choice>
              <mc:Fallback>
                <p:oleObj name="Equation" r:id="rId5" imgW="266400" imgH="368280" progId="Equation.3">
                  <p:embed/>
                  <p:pic>
                    <p:nvPicPr>
                      <p:cNvPr id="0" name="Object 14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2286000"/>
                        <a:ext cx="265113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3311" name="Object 15"/>
          <p:cNvGraphicFramePr>
            <a:graphicFrameLocks noChangeAspect="1"/>
          </p:cNvGraphicFramePr>
          <p:nvPr/>
        </p:nvGraphicFramePr>
        <p:xfrm>
          <a:off x="7696200" y="2133600"/>
          <a:ext cx="44291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376" name="Equation" r:id="rId7" imgW="444240" imgH="609480" progId="Equation.3">
                  <p:embed/>
                </p:oleObj>
              </mc:Choice>
              <mc:Fallback>
                <p:oleObj name="Equation" r:id="rId7" imgW="444240" imgH="609480" progId="Equation.3">
                  <p:embed/>
                  <p:pic>
                    <p:nvPicPr>
                      <p:cNvPr id="0" name="Object 15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6200" y="2133600"/>
                        <a:ext cx="442913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3312" name="Object 16"/>
          <p:cNvGraphicFramePr>
            <a:graphicFrameLocks noChangeAspect="1"/>
          </p:cNvGraphicFramePr>
          <p:nvPr/>
        </p:nvGraphicFramePr>
        <p:xfrm>
          <a:off x="4343400" y="2819400"/>
          <a:ext cx="265113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377" name="Equation" r:id="rId9" imgW="266400" imgH="279360" progId="Equation.3">
                  <p:embed/>
                </p:oleObj>
              </mc:Choice>
              <mc:Fallback>
                <p:oleObj name="Equation" r:id="rId9" imgW="266400" imgH="279360" progId="Equation.3">
                  <p:embed/>
                  <p:pic>
                    <p:nvPicPr>
                      <p:cNvPr id="0" name="Object 16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2819400"/>
                        <a:ext cx="265113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3313" name="Object 17"/>
          <p:cNvGraphicFramePr>
            <a:graphicFrameLocks noChangeAspect="1"/>
          </p:cNvGraphicFramePr>
          <p:nvPr/>
        </p:nvGraphicFramePr>
        <p:xfrm>
          <a:off x="6705600" y="2819400"/>
          <a:ext cx="25241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378" name="Equation" r:id="rId11" imgW="253800" imgH="393480" progId="Equation.3">
                  <p:embed/>
                </p:oleObj>
              </mc:Choice>
              <mc:Fallback>
                <p:oleObj name="Equation" r:id="rId11" imgW="253800" imgH="393480" progId="Equation.3">
                  <p:embed/>
                  <p:pic>
                    <p:nvPicPr>
                      <p:cNvPr id="0" name="Object 17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2819400"/>
                        <a:ext cx="252413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3314" name="Object 18"/>
          <p:cNvGraphicFramePr>
            <a:graphicFrameLocks noChangeAspect="1"/>
          </p:cNvGraphicFramePr>
          <p:nvPr/>
        </p:nvGraphicFramePr>
        <p:xfrm>
          <a:off x="6705600" y="1447800"/>
          <a:ext cx="239713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379" name="Equation" r:id="rId13" imgW="241200" imgH="279360" progId="Equation.3">
                  <p:embed/>
                </p:oleObj>
              </mc:Choice>
              <mc:Fallback>
                <p:oleObj name="Equation" r:id="rId13" imgW="241200" imgH="279360" progId="Equation.3">
                  <p:embed/>
                  <p:pic>
                    <p:nvPicPr>
                      <p:cNvPr id="0" name="Object 18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1447800"/>
                        <a:ext cx="239713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3315" name="Object 19"/>
          <p:cNvGraphicFramePr>
            <a:graphicFrameLocks noChangeAspect="1"/>
          </p:cNvGraphicFramePr>
          <p:nvPr/>
        </p:nvGraphicFramePr>
        <p:xfrm>
          <a:off x="4343400" y="1371600"/>
          <a:ext cx="30321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380" name="Equation" r:id="rId15" imgW="304560" imgH="393480" progId="Equation.3">
                  <p:embed/>
                </p:oleObj>
              </mc:Choice>
              <mc:Fallback>
                <p:oleObj name="Equation" r:id="rId15" imgW="304560" imgH="393480" progId="Equation.3">
                  <p:embed/>
                  <p:pic>
                    <p:nvPicPr>
                      <p:cNvPr id="0" name="Object 19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1371600"/>
                        <a:ext cx="303213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3316" name="Object 20"/>
          <p:cNvGraphicFramePr>
            <a:graphicFrameLocks noChangeAspect="1"/>
          </p:cNvGraphicFramePr>
          <p:nvPr/>
        </p:nvGraphicFramePr>
        <p:xfrm>
          <a:off x="5562600" y="914400"/>
          <a:ext cx="2286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381" name="Equation" r:id="rId17" imgW="228600" imgH="279360" progId="Equation.3">
                  <p:embed/>
                </p:oleObj>
              </mc:Choice>
              <mc:Fallback>
                <p:oleObj name="Equation" r:id="rId17" imgW="228600" imgH="279360" progId="Equation.3">
                  <p:embed/>
                  <p:pic>
                    <p:nvPicPr>
                      <p:cNvPr id="0" name="Object 20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914400"/>
                        <a:ext cx="2286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3317" name="Oval 21"/>
          <p:cNvSpPr>
            <a:spLocks noChangeArrowheads="1"/>
          </p:cNvSpPr>
          <p:nvPr/>
        </p:nvSpPr>
        <p:spPr bwMode="auto">
          <a:xfrm>
            <a:off x="2895600" y="54864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183319" name="Oval 23"/>
          <p:cNvSpPr>
            <a:spLocks noChangeArrowheads="1"/>
          </p:cNvSpPr>
          <p:nvPr/>
        </p:nvSpPr>
        <p:spPr bwMode="auto">
          <a:xfrm>
            <a:off x="7543800" y="54864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183322" name="Freeform 26"/>
          <p:cNvSpPr>
            <a:spLocks/>
          </p:cNvSpPr>
          <p:nvPr/>
        </p:nvSpPr>
        <p:spPr bwMode="auto">
          <a:xfrm>
            <a:off x="3505200" y="6019800"/>
            <a:ext cx="4114800" cy="546100"/>
          </a:xfrm>
          <a:custGeom>
            <a:avLst/>
            <a:gdLst>
              <a:gd name="T0" fmla="*/ 0 w 1248"/>
              <a:gd name="T1" fmla="*/ 0 h 344"/>
              <a:gd name="T2" fmla="*/ 624 w 1248"/>
              <a:gd name="T3" fmla="*/ 336 h 344"/>
              <a:gd name="T4" fmla="*/ 1248 w 1248"/>
              <a:gd name="T5" fmla="*/ 48 h 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48" h="344">
                <a:moveTo>
                  <a:pt x="0" y="0"/>
                </a:moveTo>
                <a:cubicBezTo>
                  <a:pt x="208" y="164"/>
                  <a:pt x="416" y="328"/>
                  <a:pt x="624" y="336"/>
                </a:cubicBezTo>
                <a:cubicBezTo>
                  <a:pt x="832" y="344"/>
                  <a:pt x="1040" y="196"/>
                  <a:pt x="1248" y="48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183323" name="Freeform 27"/>
          <p:cNvSpPr>
            <a:spLocks/>
          </p:cNvSpPr>
          <p:nvPr/>
        </p:nvSpPr>
        <p:spPr bwMode="auto">
          <a:xfrm>
            <a:off x="3581400" y="5181600"/>
            <a:ext cx="4038600" cy="457200"/>
          </a:xfrm>
          <a:custGeom>
            <a:avLst/>
            <a:gdLst>
              <a:gd name="T0" fmla="*/ 1248 w 1248"/>
              <a:gd name="T1" fmla="*/ 288 h 288"/>
              <a:gd name="T2" fmla="*/ 672 w 1248"/>
              <a:gd name="T3" fmla="*/ 0 h 288"/>
              <a:gd name="T4" fmla="*/ 0 w 1248"/>
              <a:gd name="T5" fmla="*/ 288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48" h="288">
                <a:moveTo>
                  <a:pt x="1248" y="288"/>
                </a:moveTo>
                <a:cubicBezTo>
                  <a:pt x="1064" y="144"/>
                  <a:pt x="880" y="0"/>
                  <a:pt x="672" y="0"/>
                </a:cubicBezTo>
                <a:cubicBezTo>
                  <a:pt x="464" y="0"/>
                  <a:pt x="232" y="144"/>
                  <a:pt x="0" y="288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FF0000"/>
              </a:solidFill>
            </a:endParaRPr>
          </a:p>
        </p:txBody>
      </p:sp>
      <p:graphicFrame>
        <p:nvGraphicFramePr>
          <p:cNvPr id="183325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218335"/>
              </p:ext>
            </p:extLst>
          </p:nvPr>
        </p:nvGraphicFramePr>
        <p:xfrm>
          <a:off x="3048000" y="5486400"/>
          <a:ext cx="354013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382" name="Equation" r:id="rId19" imgW="355320" imgH="533160" progId="Equation.3">
                  <p:embed/>
                </p:oleObj>
              </mc:Choice>
              <mc:Fallback>
                <p:oleObj name="Equation" r:id="rId19" imgW="355320" imgH="533160" progId="Equation.3">
                  <p:embed/>
                  <p:pic>
                    <p:nvPicPr>
                      <p:cNvPr id="0" name="Object 29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5486400"/>
                        <a:ext cx="354013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3327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575575"/>
              </p:ext>
            </p:extLst>
          </p:nvPr>
        </p:nvGraphicFramePr>
        <p:xfrm>
          <a:off x="7696200" y="5486400"/>
          <a:ext cx="44291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383" name="Equation" r:id="rId20" imgW="444240" imgH="609480" progId="Equation.3">
                  <p:embed/>
                </p:oleObj>
              </mc:Choice>
              <mc:Fallback>
                <p:oleObj name="Equation" r:id="rId20" imgW="444240" imgH="609480" progId="Equation.3">
                  <p:embed/>
                  <p:pic>
                    <p:nvPicPr>
                      <p:cNvPr id="0" name="Object 31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6200" y="5486400"/>
                        <a:ext cx="442913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3333" name="Freeform 37"/>
          <p:cNvSpPr>
            <a:spLocks/>
          </p:cNvSpPr>
          <p:nvPr/>
        </p:nvSpPr>
        <p:spPr bwMode="auto">
          <a:xfrm>
            <a:off x="2819400" y="4572000"/>
            <a:ext cx="787400" cy="939800"/>
          </a:xfrm>
          <a:custGeom>
            <a:avLst/>
            <a:gdLst>
              <a:gd name="T0" fmla="*/ 296 w 496"/>
              <a:gd name="T1" fmla="*/ 592 h 592"/>
              <a:gd name="T2" fmla="*/ 488 w 496"/>
              <a:gd name="T3" fmla="*/ 256 h 592"/>
              <a:gd name="T4" fmla="*/ 248 w 496"/>
              <a:gd name="T5" fmla="*/ 16 h 592"/>
              <a:gd name="T6" fmla="*/ 8 w 496"/>
              <a:gd name="T7" fmla="*/ 160 h 592"/>
              <a:gd name="T8" fmla="*/ 200 w 496"/>
              <a:gd name="T9" fmla="*/ 592 h 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6" h="592">
                <a:moveTo>
                  <a:pt x="296" y="592"/>
                </a:moveTo>
                <a:cubicBezTo>
                  <a:pt x="396" y="472"/>
                  <a:pt x="496" y="352"/>
                  <a:pt x="488" y="256"/>
                </a:cubicBezTo>
                <a:cubicBezTo>
                  <a:pt x="480" y="160"/>
                  <a:pt x="328" y="32"/>
                  <a:pt x="248" y="16"/>
                </a:cubicBezTo>
                <a:cubicBezTo>
                  <a:pt x="168" y="0"/>
                  <a:pt x="16" y="64"/>
                  <a:pt x="8" y="160"/>
                </a:cubicBezTo>
                <a:cubicBezTo>
                  <a:pt x="0" y="256"/>
                  <a:pt x="100" y="424"/>
                  <a:pt x="200" y="59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183334" name="Freeform 38"/>
          <p:cNvSpPr>
            <a:spLocks/>
          </p:cNvSpPr>
          <p:nvPr/>
        </p:nvSpPr>
        <p:spPr bwMode="auto">
          <a:xfrm>
            <a:off x="7467600" y="4572000"/>
            <a:ext cx="787400" cy="939800"/>
          </a:xfrm>
          <a:custGeom>
            <a:avLst/>
            <a:gdLst>
              <a:gd name="T0" fmla="*/ 296 w 496"/>
              <a:gd name="T1" fmla="*/ 592 h 592"/>
              <a:gd name="T2" fmla="*/ 488 w 496"/>
              <a:gd name="T3" fmla="*/ 256 h 592"/>
              <a:gd name="T4" fmla="*/ 248 w 496"/>
              <a:gd name="T5" fmla="*/ 16 h 592"/>
              <a:gd name="T6" fmla="*/ 8 w 496"/>
              <a:gd name="T7" fmla="*/ 160 h 592"/>
              <a:gd name="T8" fmla="*/ 200 w 496"/>
              <a:gd name="T9" fmla="*/ 592 h 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6" h="592">
                <a:moveTo>
                  <a:pt x="296" y="592"/>
                </a:moveTo>
                <a:cubicBezTo>
                  <a:pt x="396" y="472"/>
                  <a:pt x="496" y="352"/>
                  <a:pt x="488" y="256"/>
                </a:cubicBezTo>
                <a:cubicBezTo>
                  <a:pt x="480" y="160"/>
                  <a:pt x="328" y="32"/>
                  <a:pt x="248" y="16"/>
                </a:cubicBezTo>
                <a:cubicBezTo>
                  <a:pt x="168" y="0"/>
                  <a:pt x="16" y="64"/>
                  <a:pt x="8" y="160"/>
                </a:cubicBezTo>
                <a:cubicBezTo>
                  <a:pt x="0" y="256"/>
                  <a:pt x="100" y="424"/>
                  <a:pt x="200" y="59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FF0000"/>
              </a:solidFill>
            </a:endParaRPr>
          </a:p>
        </p:txBody>
      </p:sp>
      <p:graphicFrame>
        <p:nvGraphicFramePr>
          <p:cNvPr id="183335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9352850"/>
              </p:ext>
            </p:extLst>
          </p:nvPr>
        </p:nvGraphicFramePr>
        <p:xfrm>
          <a:off x="2743200" y="4191000"/>
          <a:ext cx="107950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384" name="Equation" r:id="rId21" imgW="1079280" imgH="393480" progId="Equation.3">
                  <p:embed/>
                </p:oleObj>
              </mc:Choice>
              <mc:Fallback>
                <p:oleObj name="Equation" r:id="rId21" imgW="1079280" imgH="393480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4191000"/>
                        <a:ext cx="1079500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3336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388682"/>
              </p:ext>
            </p:extLst>
          </p:nvPr>
        </p:nvGraphicFramePr>
        <p:xfrm>
          <a:off x="7467600" y="4191000"/>
          <a:ext cx="97790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385" name="Equation" r:id="rId23" imgW="977760" imgH="393480" progId="Equation.3">
                  <p:embed/>
                </p:oleObj>
              </mc:Choice>
              <mc:Fallback>
                <p:oleObj name="Equation" r:id="rId23" imgW="977760" imgH="393480" progId="Equation.3">
                  <p:embed/>
                  <p:pic>
                    <p:nvPicPr>
                      <p:cNvPr id="0" name="Object 40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4191000"/>
                        <a:ext cx="977900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3337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2121128"/>
              </p:ext>
            </p:extLst>
          </p:nvPr>
        </p:nvGraphicFramePr>
        <p:xfrm>
          <a:off x="5105400" y="4724400"/>
          <a:ext cx="104140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386" name="Equation" r:id="rId25" imgW="1041120" imgH="393480" progId="Equation.3">
                  <p:embed/>
                </p:oleObj>
              </mc:Choice>
              <mc:Fallback>
                <p:oleObj name="Equation" r:id="rId25" imgW="1041120" imgH="393480" progId="Equation.3">
                  <p:embed/>
                  <p:pic>
                    <p:nvPicPr>
                      <p:cNvPr id="0" name="Object 41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4724400"/>
                        <a:ext cx="1041400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3338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1179389"/>
              </p:ext>
            </p:extLst>
          </p:nvPr>
        </p:nvGraphicFramePr>
        <p:xfrm>
          <a:off x="5105400" y="6096000"/>
          <a:ext cx="101600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387" name="Equation" r:id="rId27" imgW="1015920" imgH="393480" progId="Equation.3">
                  <p:embed/>
                </p:oleObj>
              </mc:Choice>
              <mc:Fallback>
                <p:oleObj name="Equation" r:id="rId27" imgW="1015920" imgH="393480" progId="Equation.3">
                  <p:embed/>
                  <p:pic>
                    <p:nvPicPr>
                      <p:cNvPr id="0" name="Object 42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6096000"/>
                        <a:ext cx="1016000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3340" name="AutoShape 44"/>
          <p:cNvSpPr>
            <a:spLocks noChangeArrowheads="1"/>
          </p:cNvSpPr>
          <p:nvPr/>
        </p:nvSpPr>
        <p:spPr bwMode="auto">
          <a:xfrm>
            <a:off x="5410200" y="3276600"/>
            <a:ext cx="485775" cy="976313"/>
          </a:xfrm>
          <a:prstGeom prst="downArrow">
            <a:avLst>
              <a:gd name="adj1" fmla="val 50000"/>
              <a:gd name="adj2" fmla="val 50245"/>
            </a:avLst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</a:t>
            </a:r>
            <a:r>
              <a:rPr lang="en-US" dirty="0"/>
              <a:t>c</a:t>
            </a:r>
            <a:r>
              <a:rPr lang="en-US" dirty="0" smtClean="0"/>
              <a:t>omplex example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0801" y="1121668"/>
            <a:ext cx="4870546" cy="2091308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82EF9-D20C-4E17-B547-A7859393A884}" type="slidenum">
              <a:rPr lang="en-US" altLang="en-US" smtClean="0"/>
              <a:pPr/>
              <a:t>22</a:t>
            </a:fld>
            <a:endParaRPr lang="en-US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3717032"/>
            <a:ext cx="3744416" cy="201622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2080" y="4005064"/>
            <a:ext cx="3086531" cy="1435596"/>
          </a:xfrm>
          <a:prstGeom prst="rect">
            <a:avLst/>
          </a:prstGeom>
        </p:spPr>
      </p:pic>
      <p:sp>
        <p:nvSpPr>
          <p:cNvPr id="10" name="Right Arrow 9"/>
          <p:cNvSpPr/>
          <p:nvPr/>
        </p:nvSpPr>
        <p:spPr bwMode="auto">
          <a:xfrm>
            <a:off x="4360565" y="4722862"/>
            <a:ext cx="705966" cy="360040"/>
          </a:xfrm>
          <a:prstGeom prst="rightArrow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998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7DD59-F5AA-461D-B62B-80D37C415A1F}" type="slidenum">
              <a:rPr lang="en-US" altLang="en-US" smtClean="0"/>
              <a:pPr/>
              <a:t>23</a:t>
            </a:fld>
            <a:endParaRPr lang="en-US" alt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5800" y="2286000"/>
            <a:ext cx="7772400" cy="1143000"/>
          </a:xfrm>
          <a:prstGeom prst="rect">
            <a:avLst/>
          </a:prstGeom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Comic Sans MS" panose="030F0702030302020204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Comic Sans MS" panose="030F0702030302020204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Comic Sans MS" panose="030F0702030302020204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Comic Sans MS" panose="030F0702030302020204" pitchFamily="66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Comic Sans MS" panose="030F0702030302020204" pitchFamily="66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Comic Sans MS" panose="030F0702030302020204" pitchFamily="66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Comic Sans MS" panose="030F0702030302020204" pitchFamily="66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US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rPr>
              <a:t>Introduction to flex</a:t>
            </a:r>
          </a:p>
        </p:txBody>
      </p:sp>
    </p:spTree>
    <p:extLst>
      <p:ext uri="{BB962C8B-B14F-4D97-AF65-F5344CB8AC3E}">
        <p14:creationId xmlns:p14="http://schemas.microsoft.com/office/powerpoint/2010/main" val="294072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Format of the Input </a:t>
            </a:r>
            <a:r>
              <a:rPr lang="en-US" b="1" dirty="0" smtClean="0"/>
              <a:t>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%option </a:t>
            </a:r>
            <a:r>
              <a:rPr lang="en-US" sz="1800" dirty="0" err="1"/>
              <a:t>noyywrap</a:t>
            </a:r>
            <a:endParaRPr lang="en-US" sz="1800" dirty="0"/>
          </a:p>
          <a:p>
            <a:r>
              <a:rPr lang="en-US" sz="1800" dirty="0"/>
              <a:t>%{</a:t>
            </a:r>
          </a:p>
          <a:p>
            <a:r>
              <a:rPr lang="en-US" sz="1800" dirty="0"/>
              <a:t>	</a:t>
            </a:r>
            <a:r>
              <a:rPr lang="en-US" sz="1800" dirty="0">
                <a:solidFill>
                  <a:srgbClr val="FF0000"/>
                </a:solidFill>
              </a:rPr>
              <a:t>#include&lt;</a:t>
            </a:r>
            <a:r>
              <a:rPr lang="en-US" sz="1800" dirty="0" err="1">
                <a:solidFill>
                  <a:srgbClr val="FF0000"/>
                </a:solidFill>
              </a:rPr>
              <a:t>stdio.h</a:t>
            </a:r>
            <a:r>
              <a:rPr lang="en-US" sz="1800" dirty="0">
                <a:solidFill>
                  <a:srgbClr val="FF0000"/>
                </a:solidFill>
              </a:rPr>
              <a:t>&gt;</a:t>
            </a:r>
          </a:p>
          <a:p>
            <a:r>
              <a:rPr lang="en-US" sz="1800" dirty="0" smtClean="0"/>
              <a:t>%}</a:t>
            </a:r>
          </a:p>
          <a:p>
            <a:endParaRPr lang="en-US" sz="1800" dirty="0"/>
          </a:p>
          <a:p>
            <a:r>
              <a:rPr lang="en-US" sz="1800" dirty="0" smtClean="0"/>
              <a:t>Definitions</a:t>
            </a:r>
          </a:p>
          <a:p>
            <a:r>
              <a:rPr lang="en-US" sz="1800" dirty="0" smtClean="0"/>
              <a:t> </a:t>
            </a:r>
            <a:endParaRPr lang="en-US" sz="1800" dirty="0"/>
          </a:p>
          <a:p>
            <a:r>
              <a:rPr lang="en-US" sz="1800" dirty="0"/>
              <a:t>%%</a:t>
            </a:r>
          </a:p>
          <a:p>
            <a:endParaRPr lang="en-US" sz="1800" dirty="0"/>
          </a:p>
          <a:p>
            <a:r>
              <a:rPr lang="en-US" sz="1800" dirty="0">
                <a:solidFill>
                  <a:srgbClr val="00B050"/>
                </a:solidFill>
              </a:rPr>
              <a:t>Rules (Regular Expressions)</a:t>
            </a:r>
            <a:r>
              <a:rPr lang="en-US" sz="1800" dirty="0"/>
              <a:t>		</a:t>
            </a:r>
            <a:r>
              <a:rPr lang="en-US" sz="1800" dirty="0">
                <a:solidFill>
                  <a:srgbClr val="FF0000"/>
                </a:solidFill>
              </a:rPr>
              <a:t>Actions ( C codes)</a:t>
            </a:r>
          </a:p>
          <a:p>
            <a:endParaRPr lang="en-US" sz="1800" dirty="0"/>
          </a:p>
          <a:p>
            <a:r>
              <a:rPr lang="en-US" sz="1800" dirty="0"/>
              <a:t>%%</a:t>
            </a:r>
          </a:p>
          <a:p>
            <a:r>
              <a:rPr lang="en-US" sz="1800" dirty="0" err="1"/>
              <a:t>int</a:t>
            </a:r>
            <a:r>
              <a:rPr lang="en-US" sz="1800" dirty="0"/>
              <a:t> main()</a:t>
            </a:r>
          </a:p>
          <a:p>
            <a:r>
              <a:rPr lang="en-US" sz="1800" dirty="0"/>
              <a:t>{</a:t>
            </a:r>
          </a:p>
          <a:p>
            <a:r>
              <a:rPr lang="en-US" sz="1800" dirty="0"/>
              <a:t>	</a:t>
            </a:r>
            <a:r>
              <a:rPr lang="en-US" sz="1800" dirty="0" err="1"/>
              <a:t>yylex</a:t>
            </a:r>
            <a:r>
              <a:rPr lang="en-US" sz="1800" dirty="0"/>
              <a:t>();   // include the main loop</a:t>
            </a:r>
          </a:p>
          <a:p>
            <a:r>
              <a:rPr lang="en-US" sz="1800" dirty="0"/>
              <a:t>	return 0;</a:t>
            </a:r>
          </a:p>
          <a:p>
            <a:r>
              <a:rPr lang="en-US" sz="1800" dirty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82EF9-D20C-4E17-B547-A7859393A884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296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%{</a:t>
            </a:r>
            <a:endParaRPr lang="en-US" sz="1600" dirty="0"/>
          </a:p>
          <a:p>
            <a:r>
              <a:rPr lang="en-US" sz="1600" dirty="0"/>
              <a:t>	#include&lt;</a:t>
            </a:r>
            <a:r>
              <a:rPr lang="en-US" sz="1600" dirty="0" err="1"/>
              <a:t>stdio.h</a:t>
            </a:r>
            <a:r>
              <a:rPr lang="en-US" sz="1600" dirty="0"/>
              <a:t>&gt;</a:t>
            </a:r>
          </a:p>
          <a:p>
            <a:r>
              <a:rPr lang="en-US" sz="1600" dirty="0"/>
              <a:t>	#include&lt;</a:t>
            </a:r>
            <a:r>
              <a:rPr lang="en-US" sz="1600" dirty="0" err="1"/>
              <a:t>conio.h</a:t>
            </a:r>
            <a:r>
              <a:rPr lang="en-US" sz="1600" dirty="0"/>
              <a:t>&gt;</a:t>
            </a:r>
          </a:p>
          <a:p>
            <a:r>
              <a:rPr lang="en-US" sz="1600" dirty="0"/>
              <a:t>	</a:t>
            </a:r>
            <a:r>
              <a:rPr lang="en-US" sz="1600" dirty="0" err="1"/>
              <a:t>int</a:t>
            </a:r>
            <a:r>
              <a:rPr lang="en-US" sz="1600" dirty="0"/>
              <a:t> count;</a:t>
            </a:r>
          </a:p>
          <a:p>
            <a:r>
              <a:rPr lang="en-US" sz="1600" dirty="0" smtClean="0"/>
              <a:t>%}</a:t>
            </a:r>
            <a:endParaRPr lang="en-US" sz="1600" dirty="0"/>
          </a:p>
          <a:p>
            <a:r>
              <a:rPr lang="en-US" sz="1600" dirty="0"/>
              <a:t>digit [0-9]</a:t>
            </a:r>
          </a:p>
          <a:p>
            <a:r>
              <a:rPr lang="en-US" sz="1600" dirty="0"/>
              <a:t>letter [a-</a:t>
            </a:r>
            <a:r>
              <a:rPr lang="en-US" sz="1600" dirty="0" err="1"/>
              <a:t>zA</a:t>
            </a:r>
            <a:r>
              <a:rPr lang="en-US" sz="1600" dirty="0"/>
              <a:t>-Z</a:t>
            </a:r>
            <a:r>
              <a:rPr lang="en-US" sz="1600" dirty="0" smtClean="0"/>
              <a:t>]</a:t>
            </a:r>
            <a:endParaRPr lang="en-US" sz="1600" dirty="0"/>
          </a:p>
          <a:p>
            <a:r>
              <a:rPr lang="en-US" sz="1600" dirty="0" smtClean="0"/>
              <a:t>%%</a:t>
            </a:r>
          </a:p>
          <a:p>
            <a:endParaRPr lang="en-US" sz="1600" dirty="0"/>
          </a:p>
          <a:p>
            <a:r>
              <a:rPr lang="en-US" sz="1600" dirty="0"/>
              <a:t>{letter}({letter}|{digit})*    </a:t>
            </a:r>
            <a:r>
              <a:rPr lang="en-US" sz="1600" dirty="0" smtClean="0"/>
              <a:t>{ count</a:t>
            </a:r>
            <a:r>
              <a:rPr lang="en-US" sz="1600" dirty="0"/>
              <a:t>++; </a:t>
            </a:r>
            <a:r>
              <a:rPr lang="en-US" sz="1600" dirty="0" err="1"/>
              <a:t>printf</a:t>
            </a:r>
            <a:r>
              <a:rPr lang="en-US" sz="1600" dirty="0"/>
              <a:t>("matched</a:t>
            </a:r>
            <a:r>
              <a:rPr lang="en-US" sz="1600" dirty="0" smtClean="0"/>
              <a:t>!!!”); }</a:t>
            </a:r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%%</a:t>
            </a:r>
            <a:endParaRPr lang="en-US" sz="1600" dirty="0"/>
          </a:p>
          <a:p>
            <a:r>
              <a:rPr lang="en-US" sz="1600" dirty="0" err="1"/>
              <a:t>int</a:t>
            </a:r>
            <a:r>
              <a:rPr lang="en-US" sz="1600" dirty="0"/>
              <a:t> main(void) </a:t>
            </a:r>
          </a:p>
          <a:p>
            <a:r>
              <a:rPr lang="en-US" sz="1600" dirty="0"/>
              <a:t>{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</a:t>
            </a:r>
            <a:r>
              <a:rPr lang="en-US" sz="1600" dirty="0" err="1" smtClean="0"/>
              <a:t>yylex</a:t>
            </a:r>
            <a:r>
              <a:rPr lang="en-US" sz="1600" dirty="0"/>
              <a:t>();</a:t>
            </a:r>
          </a:p>
          <a:p>
            <a:r>
              <a:rPr lang="en-US" sz="1600" dirty="0"/>
              <a:t>    </a:t>
            </a:r>
            <a:r>
              <a:rPr lang="en-US" sz="1600" dirty="0" err="1"/>
              <a:t>printf</a:t>
            </a:r>
            <a:r>
              <a:rPr lang="en-US" sz="1600" dirty="0"/>
              <a:t>("number of identifiers = %d\n", count);</a:t>
            </a:r>
          </a:p>
          <a:p>
            <a:r>
              <a:rPr lang="en-US" sz="1600" dirty="0" smtClean="0"/>
              <a:t>    return </a:t>
            </a:r>
            <a:r>
              <a:rPr lang="en-US" sz="1600" dirty="0"/>
              <a:t>0;</a:t>
            </a:r>
          </a:p>
          <a:p>
            <a:r>
              <a:rPr lang="en-US" sz="1600" dirty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82EF9-D20C-4E17-B547-A7859393A884}" type="slidenum">
              <a:rPr lang="en-US" altLang="en-US" smtClean="0"/>
              <a:pPr/>
              <a:t>25</a:t>
            </a:fld>
            <a:endParaRPr lang="en-US" alt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152400" y="2348880"/>
            <a:ext cx="1611288" cy="57606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Comic Sans MS" panose="030F0702030302020204" pitchFamily="66" charset="0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flipV="1">
            <a:off x="1763688" y="1628800"/>
            <a:ext cx="1872419" cy="720080"/>
          </a:xfrm>
          <a:prstGeom prst="straightConnector1">
            <a:avLst/>
          </a:prstGeom>
          <a:ln>
            <a:solidFill>
              <a:srgbClr val="00B050"/>
            </a:solidFill>
            <a:headEnd type="none" w="med" len="med"/>
            <a:tailEnd type="triangle"/>
          </a:ln>
          <a:ex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 bwMode="auto">
          <a:xfrm>
            <a:off x="3636107" y="1393726"/>
            <a:ext cx="1871786" cy="470148"/>
          </a:xfrm>
          <a:prstGeom prst="rect">
            <a:avLst/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Definitions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52400" y="3297561"/>
            <a:ext cx="5787752" cy="683728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Comic Sans MS" panose="030F0702030302020204" pitchFamily="66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flipV="1">
            <a:off x="1763688" y="2705683"/>
            <a:ext cx="1894520" cy="591878"/>
          </a:xfrm>
          <a:prstGeom prst="straightConnector1">
            <a:avLst/>
          </a:prstGeom>
          <a:ln>
            <a:solidFill>
              <a:srgbClr val="00B050"/>
            </a:solidFill>
            <a:headEnd type="none" w="med" len="med"/>
            <a:tailEnd type="triangle"/>
          </a:ln>
          <a:ex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 bwMode="auto">
          <a:xfrm>
            <a:off x="3658208" y="2470609"/>
            <a:ext cx="2425960" cy="470148"/>
          </a:xfrm>
          <a:prstGeom prst="rect">
            <a:avLst/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Rule and action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92376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1" grpId="0" animBg="1"/>
      <p:bldP spid="1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Toy </a:t>
            </a:r>
            <a:r>
              <a:rPr lang="en-US" dirty="0" smtClean="0"/>
              <a:t>example: run…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7543" y="980728"/>
            <a:ext cx="4636177" cy="5420072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82EF9-D20C-4E17-B547-A7859393A884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06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solidFill>
                  <a:srgbClr val="FF0000"/>
                </a:solidFill>
              </a:rPr>
              <a:t>‘</a:t>
            </a:r>
            <a:r>
              <a:rPr lang="en-US" sz="2000" dirty="0" smtClean="0">
                <a:solidFill>
                  <a:srgbClr val="FF0000"/>
                </a:solidFill>
              </a:rPr>
              <a:t>x’	</a:t>
            </a:r>
            <a:r>
              <a:rPr lang="en-US" sz="2000" dirty="0" smtClean="0"/>
              <a:t>		match </a:t>
            </a:r>
            <a:r>
              <a:rPr lang="en-US" sz="2000" dirty="0"/>
              <a:t>the character ’x</a:t>
            </a:r>
            <a:r>
              <a:rPr lang="en-US" sz="2000" dirty="0" smtClean="0"/>
              <a:t>’</a:t>
            </a:r>
          </a:p>
          <a:p>
            <a:endParaRPr lang="en-US" sz="2000" dirty="0"/>
          </a:p>
          <a:p>
            <a:r>
              <a:rPr lang="en-US" sz="2000" dirty="0" smtClean="0">
                <a:solidFill>
                  <a:srgbClr val="FF0000"/>
                </a:solidFill>
              </a:rPr>
              <a:t>‘.’	</a:t>
            </a:r>
            <a:r>
              <a:rPr lang="en-US" sz="2000" dirty="0" smtClean="0"/>
              <a:t>		any </a:t>
            </a:r>
            <a:r>
              <a:rPr lang="en-US" sz="2000" dirty="0"/>
              <a:t>character (byte) except </a:t>
            </a:r>
            <a:r>
              <a:rPr lang="en-US" sz="2000" dirty="0" smtClean="0"/>
              <a:t>newline</a:t>
            </a:r>
          </a:p>
          <a:p>
            <a:endParaRPr lang="en-US" sz="2000" dirty="0"/>
          </a:p>
          <a:p>
            <a:r>
              <a:rPr lang="en-US" sz="2000" dirty="0">
                <a:solidFill>
                  <a:srgbClr val="FF0000"/>
                </a:solidFill>
              </a:rPr>
              <a:t>‘[xyz</a:t>
            </a:r>
            <a:r>
              <a:rPr lang="en-US" sz="2000" dirty="0" smtClean="0">
                <a:solidFill>
                  <a:srgbClr val="FF0000"/>
                </a:solidFill>
              </a:rPr>
              <a:t>]’	</a:t>
            </a:r>
            <a:r>
              <a:rPr lang="en-US" sz="2000" dirty="0" smtClean="0"/>
              <a:t>	a </a:t>
            </a:r>
            <a:r>
              <a:rPr lang="en-US" sz="2000" dirty="0"/>
              <a:t>character class; in this case, the pattern matches either an ’x’, a ’y’, or a ’z’</a:t>
            </a:r>
          </a:p>
          <a:p>
            <a:endParaRPr lang="en-US" sz="2000" dirty="0" smtClean="0"/>
          </a:p>
          <a:p>
            <a:r>
              <a:rPr lang="en-US" sz="2000" dirty="0" smtClean="0">
                <a:solidFill>
                  <a:srgbClr val="FF0000"/>
                </a:solidFill>
              </a:rPr>
              <a:t>‘[^</a:t>
            </a:r>
            <a:r>
              <a:rPr lang="en-US" sz="2000" dirty="0">
                <a:solidFill>
                  <a:srgbClr val="FF0000"/>
                </a:solidFill>
              </a:rPr>
              <a:t>A-Z</a:t>
            </a:r>
            <a:r>
              <a:rPr lang="en-US" sz="2000" dirty="0" smtClean="0">
                <a:solidFill>
                  <a:srgbClr val="FF0000"/>
                </a:solidFill>
              </a:rPr>
              <a:t>]’	</a:t>
            </a:r>
            <a:r>
              <a:rPr lang="en-US" sz="2000" dirty="0" smtClean="0"/>
              <a:t>	a </a:t>
            </a:r>
            <a:r>
              <a:rPr lang="en-US" sz="2000" dirty="0"/>
              <a:t>"negated character class", i.e., any character but those in the class. In this case, any character EXCEPT an uppercase letter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>
                <a:solidFill>
                  <a:srgbClr val="FF0000"/>
                </a:solidFill>
              </a:rPr>
              <a:t>‘r*’ </a:t>
            </a:r>
            <a:r>
              <a:rPr lang="en-US" sz="2000" dirty="0" smtClean="0"/>
              <a:t>		zero </a:t>
            </a:r>
            <a:r>
              <a:rPr lang="en-US" sz="2000" dirty="0"/>
              <a:t>or more r’s, where r is any regular expression</a:t>
            </a:r>
          </a:p>
          <a:p>
            <a:r>
              <a:rPr lang="en-US" sz="2000" dirty="0">
                <a:solidFill>
                  <a:srgbClr val="FF0000"/>
                </a:solidFill>
              </a:rPr>
              <a:t>‘r</a:t>
            </a:r>
            <a:r>
              <a:rPr lang="en-US" sz="2000" dirty="0" smtClean="0">
                <a:solidFill>
                  <a:srgbClr val="FF0000"/>
                </a:solidFill>
              </a:rPr>
              <a:t>+’		</a:t>
            </a:r>
            <a:r>
              <a:rPr lang="en-US" sz="2000" dirty="0" smtClean="0"/>
              <a:t>	one </a:t>
            </a:r>
            <a:r>
              <a:rPr lang="en-US" sz="2000" dirty="0"/>
              <a:t>or more r’s</a:t>
            </a:r>
          </a:p>
          <a:p>
            <a:r>
              <a:rPr lang="en-US" sz="2000" dirty="0">
                <a:solidFill>
                  <a:srgbClr val="FF0000"/>
                </a:solidFill>
              </a:rPr>
              <a:t>‘r</a:t>
            </a:r>
            <a:r>
              <a:rPr lang="en-US" sz="2000" dirty="0" smtClean="0">
                <a:solidFill>
                  <a:srgbClr val="FF0000"/>
                </a:solidFill>
              </a:rPr>
              <a:t>?’</a:t>
            </a:r>
            <a:r>
              <a:rPr lang="en-US" sz="2000" dirty="0" smtClean="0"/>
              <a:t>		zero </a:t>
            </a:r>
            <a:r>
              <a:rPr lang="en-US" sz="2000" dirty="0"/>
              <a:t>or one r’s (that is, “an optional r”)</a:t>
            </a:r>
          </a:p>
          <a:p>
            <a:r>
              <a:rPr lang="en-US" sz="2000" dirty="0">
                <a:solidFill>
                  <a:srgbClr val="FF0000"/>
                </a:solidFill>
              </a:rPr>
              <a:t>‘r{2,5</a:t>
            </a:r>
            <a:r>
              <a:rPr lang="en-US" sz="2000" dirty="0" smtClean="0">
                <a:solidFill>
                  <a:srgbClr val="FF0000"/>
                </a:solidFill>
              </a:rPr>
              <a:t>}’	</a:t>
            </a:r>
            <a:r>
              <a:rPr lang="en-US" sz="2000" dirty="0" smtClean="0"/>
              <a:t>	anywhere </a:t>
            </a:r>
            <a:r>
              <a:rPr lang="en-US" sz="2000" dirty="0"/>
              <a:t>from two to five r’s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82EF9-D20C-4E17-B547-A7859393A884}" type="slidenum">
              <a:rPr lang="en-US" altLang="en-US" smtClean="0"/>
              <a:pPr/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490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0372" r="6307" b="10698"/>
          <a:stretch/>
        </p:blipFill>
        <p:spPr>
          <a:xfrm>
            <a:off x="1475656" y="747514"/>
            <a:ext cx="5904656" cy="292606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82EF9-D20C-4E17-B547-A7859393A884}" type="slidenum">
              <a:rPr lang="en-US" altLang="en-US" smtClean="0"/>
              <a:pPr/>
              <a:t>28</a:t>
            </a:fld>
            <a:endParaRPr lang="en-US" altLang="en-US"/>
          </a:p>
        </p:txBody>
      </p:sp>
      <p:sp>
        <p:nvSpPr>
          <p:cNvPr id="9" name="Rectangle 8"/>
          <p:cNvSpPr/>
          <p:nvPr/>
        </p:nvSpPr>
        <p:spPr>
          <a:xfrm>
            <a:off x="2195736" y="3903014"/>
            <a:ext cx="500970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(0+2)*[(1+3)(0+2)*(1+3)]*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9959" y="4674456"/>
            <a:ext cx="6496050" cy="153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07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Predefined </a:t>
            </a:r>
            <a:r>
              <a:rPr lang="en-US" dirty="0"/>
              <a:t>Variables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7114210"/>
              </p:ext>
            </p:extLst>
          </p:nvPr>
        </p:nvGraphicFramePr>
        <p:xfrm>
          <a:off x="172616" y="1556792"/>
          <a:ext cx="8839200" cy="3657600"/>
        </p:xfrm>
        <a:graphic>
          <a:graphicData uri="http://schemas.openxmlformats.org/drawingml/2006/table">
            <a:tbl>
              <a:tblPr/>
              <a:tblGrid>
                <a:gridCol w="3123456">
                  <a:extLst>
                    <a:ext uri="{9D8B030D-6E8A-4147-A177-3AD203B41FA5}">
                      <a16:colId xmlns:a16="http://schemas.microsoft.com/office/drawing/2014/main" val="4101381188"/>
                    </a:ext>
                  </a:extLst>
                </a:gridCol>
                <a:gridCol w="5715744">
                  <a:extLst>
                    <a:ext uri="{9D8B030D-6E8A-4147-A177-3AD203B41FA5}">
                      <a16:colId xmlns:a16="http://schemas.microsoft.com/office/drawing/2014/main" val="15637903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Name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Function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466712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 err="1">
                          <a:solidFill>
                            <a:srgbClr val="0070C0"/>
                          </a:solidFill>
                        </a:rPr>
                        <a:t>int</a:t>
                      </a:r>
                      <a:r>
                        <a:rPr lang="en-US" sz="2400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70C0"/>
                          </a:solidFill>
                        </a:rPr>
                        <a:t>yylex</a:t>
                      </a:r>
                      <a:r>
                        <a:rPr lang="en-US" sz="2400" dirty="0">
                          <a:solidFill>
                            <a:srgbClr val="0070C0"/>
                          </a:solidFill>
                        </a:rPr>
                        <a:t>(void)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call to invoke lexer, returns token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126366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70C0"/>
                          </a:solidFill>
                        </a:rPr>
                        <a:t>char *</a:t>
                      </a:r>
                      <a:r>
                        <a:rPr lang="en-US" sz="2400" dirty="0" err="1">
                          <a:solidFill>
                            <a:srgbClr val="0070C0"/>
                          </a:solidFill>
                        </a:rPr>
                        <a:t>yytext</a:t>
                      </a:r>
                      <a:endParaRPr lang="en-US" sz="240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pointer to matched string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125764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 err="1">
                          <a:solidFill>
                            <a:srgbClr val="0070C0"/>
                          </a:solidFill>
                        </a:rPr>
                        <a:t>yyleng</a:t>
                      </a:r>
                      <a:endParaRPr lang="en-US" sz="240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length of matched string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347698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 err="1">
                          <a:solidFill>
                            <a:srgbClr val="0070C0"/>
                          </a:solidFill>
                        </a:rPr>
                        <a:t>yylval</a:t>
                      </a:r>
                      <a:endParaRPr lang="en-US" sz="240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value associated with token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434337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 err="1">
                          <a:solidFill>
                            <a:srgbClr val="0070C0"/>
                          </a:solidFill>
                        </a:rPr>
                        <a:t>int</a:t>
                      </a:r>
                      <a:r>
                        <a:rPr lang="en-US" sz="2400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70C0"/>
                          </a:solidFill>
                        </a:rPr>
                        <a:t>yywrap</a:t>
                      </a:r>
                      <a:r>
                        <a:rPr lang="en-US" sz="2400" dirty="0">
                          <a:solidFill>
                            <a:srgbClr val="0070C0"/>
                          </a:solidFill>
                        </a:rPr>
                        <a:t>(void)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wrapup, return 1 if done, 0 if not done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77492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70C0"/>
                          </a:solidFill>
                        </a:rPr>
                        <a:t>FILE *</a:t>
                      </a:r>
                      <a:r>
                        <a:rPr lang="en-US" sz="2400" dirty="0" err="1">
                          <a:solidFill>
                            <a:srgbClr val="0070C0"/>
                          </a:solidFill>
                        </a:rPr>
                        <a:t>yyout</a:t>
                      </a:r>
                      <a:endParaRPr lang="en-US" sz="240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output file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352533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70C0"/>
                          </a:solidFill>
                        </a:rPr>
                        <a:t>FILE *</a:t>
                      </a:r>
                      <a:r>
                        <a:rPr lang="en-US" sz="2400" dirty="0" err="1">
                          <a:solidFill>
                            <a:srgbClr val="0070C0"/>
                          </a:solidFill>
                        </a:rPr>
                        <a:t>yyin</a:t>
                      </a:r>
                      <a:endParaRPr lang="en-US" sz="240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input file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903665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82EF9-D20C-4E17-B547-A7859393A884}" type="slidenum">
              <a:rPr lang="en-US" altLang="en-US" smtClean="0"/>
              <a:pPr/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027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13694-B3CE-4785-B57C-B27F2643B070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2348880"/>
            <a:ext cx="7772400" cy="1143000"/>
          </a:xfrm>
        </p:spPr>
        <p:txBody>
          <a:bodyPr anchor="ctr"/>
          <a:lstStyle/>
          <a:p>
            <a:r>
              <a:rPr lang="en-US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rPr>
              <a:t>Regular Expressions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 input from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err="1"/>
              <a:t>int</a:t>
            </a:r>
            <a:r>
              <a:rPr lang="en-US" sz="2000" dirty="0"/>
              <a:t> main(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argc</a:t>
            </a:r>
            <a:r>
              <a:rPr lang="en-US" sz="2000" dirty="0"/>
              <a:t>, char **</a:t>
            </a:r>
            <a:r>
              <a:rPr lang="en-US" sz="2000" dirty="0" err="1"/>
              <a:t>argv</a:t>
            </a:r>
            <a:r>
              <a:rPr lang="en-US" sz="2000" dirty="0"/>
              <a:t> )</a:t>
            </a:r>
          </a:p>
          <a:p>
            <a:r>
              <a:rPr lang="en-US" sz="2000" dirty="0"/>
              <a:t>{</a:t>
            </a:r>
          </a:p>
          <a:p>
            <a:r>
              <a:rPr lang="en-US" sz="2000" dirty="0"/>
              <a:t>	++</a:t>
            </a:r>
            <a:r>
              <a:rPr lang="en-US" sz="2000" dirty="0" err="1"/>
              <a:t>argv</a:t>
            </a:r>
            <a:r>
              <a:rPr lang="en-US" sz="2000" dirty="0"/>
              <a:t>, --</a:t>
            </a:r>
            <a:r>
              <a:rPr lang="en-US" sz="2000" dirty="0" err="1"/>
              <a:t>argc</a:t>
            </a:r>
            <a:r>
              <a:rPr lang="en-US" sz="2000" dirty="0"/>
              <a:t>;	/* skip over program name */</a:t>
            </a:r>
          </a:p>
          <a:p>
            <a:r>
              <a:rPr lang="en-US" sz="2000" dirty="0"/>
              <a:t>	if ( </a:t>
            </a:r>
            <a:r>
              <a:rPr lang="en-US" sz="2000" dirty="0" err="1"/>
              <a:t>argc</a:t>
            </a:r>
            <a:r>
              <a:rPr lang="en-US" sz="2000" dirty="0"/>
              <a:t> &gt; 0 )</a:t>
            </a:r>
          </a:p>
          <a:p>
            <a:r>
              <a:rPr lang="en-US" sz="2000" dirty="0"/>
              <a:t>	{</a:t>
            </a:r>
          </a:p>
          <a:p>
            <a:r>
              <a:rPr lang="en-US" sz="2000" dirty="0"/>
              <a:t>		</a:t>
            </a:r>
            <a:r>
              <a:rPr lang="en-US" sz="2000" dirty="0" err="1">
                <a:solidFill>
                  <a:srgbClr val="FF0000"/>
                </a:solidFill>
              </a:rPr>
              <a:t>yyin</a:t>
            </a:r>
            <a:r>
              <a:rPr lang="en-US" sz="2000" dirty="0">
                <a:solidFill>
                  <a:srgbClr val="FF0000"/>
                </a:solidFill>
              </a:rPr>
              <a:t> = </a:t>
            </a:r>
            <a:r>
              <a:rPr lang="en-US" sz="2000" dirty="0" err="1">
                <a:solidFill>
                  <a:srgbClr val="FF0000"/>
                </a:solidFill>
              </a:rPr>
              <a:t>fopen</a:t>
            </a:r>
            <a:r>
              <a:rPr lang="en-US" sz="2000" dirty="0">
                <a:solidFill>
                  <a:srgbClr val="FF0000"/>
                </a:solidFill>
              </a:rPr>
              <a:t>( </a:t>
            </a:r>
            <a:r>
              <a:rPr lang="en-US" sz="2000" dirty="0" err="1">
                <a:solidFill>
                  <a:srgbClr val="FF0000"/>
                </a:solidFill>
              </a:rPr>
              <a:t>argv</a:t>
            </a:r>
            <a:r>
              <a:rPr lang="en-US" sz="2000" dirty="0">
                <a:solidFill>
                  <a:srgbClr val="FF0000"/>
                </a:solidFill>
              </a:rPr>
              <a:t>[0], "r" );</a:t>
            </a:r>
          </a:p>
          <a:p>
            <a:r>
              <a:rPr lang="en-US" sz="2000" dirty="0"/>
              <a:t>	}</a:t>
            </a:r>
          </a:p>
          <a:p>
            <a:r>
              <a:rPr lang="en-US" sz="2000" dirty="0"/>
              <a:t>	else{</a:t>
            </a:r>
          </a:p>
          <a:p>
            <a:r>
              <a:rPr lang="en-US" sz="2000" dirty="0"/>
              <a:t>		</a:t>
            </a:r>
            <a:r>
              <a:rPr lang="en-US" sz="2000" dirty="0" err="1">
                <a:solidFill>
                  <a:srgbClr val="FF0000"/>
                </a:solidFill>
              </a:rPr>
              <a:t>yyin</a:t>
            </a:r>
            <a:r>
              <a:rPr lang="en-US" sz="2000" dirty="0">
                <a:solidFill>
                  <a:srgbClr val="FF0000"/>
                </a:solidFill>
              </a:rPr>
              <a:t> = </a:t>
            </a:r>
            <a:r>
              <a:rPr lang="en-US" sz="2000" dirty="0" err="1">
                <a:solidFill>
                  <a:srgbClr val="FF0000"/>
                </a:solidFill>
              </a:rPr>
              <a:t>stdin</a:t>
            </a:r>
            <a:r>
              <a:rPr lang="en-US" sz="2000" dirty="0">
                <a:solidFill>
                  <a:srgbClr val="FF0000"/>
                </a:solidFill>
              </a:rPr>
              <a:t>;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}</a:t>
            </a:r>
            <a:endParaRPr lang="en-US" sz="2000" dirty="0"/>
          </a:p>
          <a:p>
            <a:r>
              <a:rPr lang="en-US" sz="2000" dirty="0"/>
              <a:t>	</a:t>
            </a:r>
            <a:r>
              <a:rPr lang="en-US" sz="2000" dirty="0" err="1"/>
              <a:t>yylex</a:t>
            </a:r>
            <a:r>
              <a:rPr lang="en-US" sz="2000" dirty="0"/>
              <a:t>();</a:t>
            </a:r>
          </a:p>
          <a:p>
            <a:r>
              <a:rPr lang="en-US" sz="2000" dirty="0"/>
              <a:t>	return 0;</a:t>
            </a:r>
          </a:p>
          <a:p>
            <a:r>
              <a:rPr lang="en-US" sz="2000" dirty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82EF9-D20C-4E17-B547-A7859393A884}" type="slidenum">
              <a:rPr lang="en-US" altLang="en-US" smtClean="0"/>
              <a:pPr/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179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dirty="0" err="1" smtClean="0"/>
              <a:t>lex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4144" y="4221088"/>
            <a:ext cx="8839200" cy="1010194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82EF9-D20C-4E17-B547-A7859393A884}" type="slidenum">
              <a:rPr lang="en-US" altLang="en-US" smtClean="0"/>
              <a:pPr/>
              <a:t>31</a:t>
            </a:fld>
            <a:endParaRPr lang="en-US" altLang="en-US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251520" y="1309551"/>
            <a:ext cx="475252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Comic Sans MS" panose="030F0702030302020204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Comic Sans MS" panose="030F0702030302020204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Comic Sans MS" panose="030F0702030302020204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Comic Sans MS" panose="030F0702030302020204" pitchFamily="66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Comic Sans MS" panose="030F0702030302020204" pitchFamily="66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Comic Sans MS" panose="030F0702030302020204" pitchFamily="66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Comic Sans MS" panose="030F0702030302020204" pitchFamily="66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Comic Sans MS" panose="030F0702030302020204" pitchFamily="66" charset="0"/>
              </a:defRPr>
            </a:lvl9pPr>
          </a:lstStyle>
          <a:p>
            <a:pPr algn="l"/>
            <a:r>
              <a:rPr lang="en-US" sz="2800" dirty="0" smtClean="0"/>
              <a:t>In Windows and Mac:</a:t>
            </a:r>
            <a:endParaRPr lang="en-US" sz="2800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51520" y="3611488"/>
            <a:ext cx="3600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Comic Sans MS" panose="030F0702030302020204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Comic Sans MS" panose="030F0702030302020204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Comic Sans MS" panose="030F0702030302020204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Comic Sans MS" panose="030F0702030302020204" pitchFamily="66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Comic Sans MS" panose="030F0702030302020204" pitchFamily="66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Comic Sans MS" panose="030F0702030302020204" pitchFamily="66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Comic Sans MS" panose="030F0702030302020204" pitchFamily="66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Comic Sans MS" panose="030F0702030302020204" pitchFamily="66" charset="0"/>
              </a:defRPr>
            </a:lvl9pPr>
          </a:lstStyle>
          <a:p>
            <a:pPr algn="l"/>
            <a:r>
              <a:rPr lang="en-US" sz="2800" dirty="0" smtClean="0"/>
              <a:t>In Unix and Linux:</a:t>
            </a:r>
            <a:endParaRPr lang="en-US" sz="2800" dirty="0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539552" y="1991694"/>
            <a:ext cx="547260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Comic Sans MS" panose="030F0702030302020204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Comic Sans MS" panose="030F0702030302020204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Comic Sans MS" panose="030F0702030302020204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Comic Sans MS" panose="030F0702030302020204" pitchFamily="66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Comic Sans MS" panose="030F0702030302020204" pitchFamily="66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Comic Sans MS" panose="030F0702030302020204" pitchFamily="66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Comic Sans MS" panose="030F0702030302020204" pitchFamily="66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US" sz="2800" dirty="0" smtClean="0">
                <a:solidFill>
                  <a:srgbClr val="0070C0"/>
                </a:solidFill>
              </a:rPr>
              <a:t>Refer to our video tutorial.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67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An Introduction to Formal Languages and </a:t>
            </a:r>
            <a:r>
              <a:rPr lang="en-US" dirty="0" smtClean="0">
                <a:solidFill>
                  <a:schemeClr val="tx1"/>
                </a:solidFill>
              </a:rPr>
              <a:t>Automata, Peter Linz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Dr. Costas Busch Slides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Slides 3 to 20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Flex Online Manual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http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://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dinosaur.compilertools.net/flex/index.html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82EF9-D20C-4E17-B547-A7859393A884}" type="slidenum">
              <a:rPr lang="en-US" altLang="en-US" smtClean="0"/>
              <a:pPr/>
              <a:t>32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874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sz="4400" dirty="0" smtClean="0"/>
          </a:p>
          <a:p>
            <a:pPr algn="ctr"/>
            <a:endParaRPr lang="en-US" sz="4400" dirty="0"/>
          </a:p>
          <a:p>
            <a:pPr algn="ctr"/>
            <a:r>
              <a:rPr lang="en-US" sz="4800" dirty="0" smtClean="0"/>
              <a:t>Thank you!</a:t>
            </a:r>
            <a:endParaRPr lang="en-US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82EF9-D20C-4E17-B547-A7859393A884}" type="slidenum">
              <a:rPr lang="en-US" altLang="en-US" smtClean="0"/>
              <a:pPr/>
              <a:t>33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293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A775D-7327-4A76-AC93-7B2B54386F3B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Regular Expressions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Regular expressions </a:t>
            </a:r>
          </a:p>
          <a:p>
            <a:r>
              <a:rPr lang="en-US" altLang="en-US"/>
              <a:t>describe regular languages  </a:t>
            </a:r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Example:</a:t>
            </a:r>
          </a:p>
          <a:p>
            <a:endParaRPr lang="en-US" altLang="en-US"/>
          </a:p>
          <a:p>
            <a:r>
              <a:rPr lang="en-US" altLang="en-US"/>
              <a:t>                 describes the language</a:t>
            </a:r>
          </a:p>
          <a:p>
            <a:endParaRPr lang="en-US" altLang="en-US"/>
          </a:p>
          <a:p>
            <a:endParaRPr lang="en-US" altLang="en-US"/>
          </a:p>
        </p:txBody>
      </p:sp>
      <p:graphicFrame>
        <p:nvGraphicFramePr>
          <p:cNvPr id="150532" name="Object 4"/>
          <p:cNvGraphicFramePr>
            <a:graphicFrameLocks noChangeAspect="1"/>
          </p:cNvGraphicFramePr>
          <p:nvPr/>
        </p:nvGraphicFramePr>
        <p:xfrm>
          <a:off x="2590800" y="3200400"/>
          <a:ext cx="2108200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564" name="Equation" r:id="rId4" imgW="2108160" imgH="533160" progId="Equation.3">
                  <p:embed/>
                </p:oleObj>
              </mc:Choice>
              <mc:Fallback>
                <p:oleObj name="Equation" r:id="rId4" imgW="2108160" imgH="5331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200400"/>
                        <a:ext cx="2108200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0533" name="Object 5"/>
          <p:cNvGraphicFramePr>
            <a:graphicFrameLocks noChangeAspect="1"/>
          </p:cNvGraphicFramePr>
          <p:nvPr/>
        </p:nvGraphicFramePr>
        <p:xfrm>
          <a:off x="2190750" y="5080000"/>
          <a:ext cx="6694488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565" name="Equation" r:id="rId6" imgW="6692760" imgH="558720" progId="Equation.3">
                  <p:embed/>
                </p:oleObj>
              </mc:Choice>
              <mc:Fallback>
                <p:oleObj name="Equation" r:id="rId6" imgW="6692760" imgH="5587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0750" y="5080000"/>
                        <a:ext cx="6694488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8173F-8648-4AFA-94F1-FCF52447C22E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Recursive Definition</a:t>
            </a:r>
          </a:p>
        </p:txBody>
      </p:sp>
      <p:graphicFrame>
        <p:nvGraphicFramePr>
          <p:cNvPr id="151556" name="Object 4"/>
          <p:cNvGraphicFramePr>
            <a:graphicFrameLocks noChangeAspect="1"/>
          </p:cNvGraphicFramePr>
          <p:nvPr/>
        </p:nvGraphicFramePr>
        <p:xfrm>
          <a:off x="6096000" y="990600"/>
          <a:ext cx="2082800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44" name="Equation" r:id="rId3" imgW="2082600" imgH="533160" progId="Equation.3">
                  <p:embed/>
                </p:oleObj>
              </mc:Choice>
              <mc:Fallback>
                <p:oleObj name="Equation" r:id="rId3" imgW="2082600" imgH="5331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990600"/>
                        <a:ext cx="2082800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1559" name="Object 7"/>
          <p:cNvGraphicFramePr>
            <a:graphicFrameLocks noChangeAspect="1"/>
          </p:cNvGraphicFramePr>
          <p:nvPr/>
        </p:nvGraphicFramePr>
        <p:xfrm>
          <a:off x="1847850" y="3321050"/>
          <a:ext cx="1168400" cy="289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45" name="Equation" r:id="rId5" imgW="1168200" imgH="2895480" progId="Equation.3">
                  <p:embed/>
                </p:oleObj>
              </mc:Choice>
              <mc:Fallback>
                <p:oleObj name="Equation" r:id="rId5" imgW="1168200" imgH="28954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850" y="3321050"/>
                        <a:ext cx="1168400" cy="289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1566" name="Group 14"/>
          <p:cNvGrpSpPr>
            <a:grpSpLocks/>
          </p:cNvGrpSpPr>
          <p:nvPr/>
        </p:nvGrpSpPr>
        <p:grpSpPr bwMode="auto">
          <a:xfrm>
            <a:off x="3124200" y="3429000"/>
            <a:ext cx="5421313" cy="2743200"/>
            <a:chOff x="1968" y="2160"/>
            <a:chExt cx="3415" cy="1728"/>
          </a:xfrm>
        </p:grpSpPr>
        <p:sp>
          <p:nvSpPr>
            <p:cNvPr id="151560" name="AutoShape 8"/>
            <p:cNvSpPr>
              <a:spLocks/>
            </p:cNvSpPr>
            <p:nvPr/>
          </p:nvSpPr>
          <p:spPr bwMode="auto">
            <a:xfrm>
              <a:off x="1968" y="2160"/>
              <a:ext cx="336" cy="1728"/>
            </a:xfrm>
            <a:prstGeom prst="rightBrace">
              <a:avLst>
                <a:gd name="adj1" fmla="val 4285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1561" name="Text Box 9"/>
            <p:cNvSpPr txBox="1">
              <a:spLocks noChangeArrowheads="1"/>
            </p:cNvSpPr>
            <p:nvPr/>
          </p:nvSpPr>
          <p:spPr bwMode="auto">
            <a:xfrm>
              <a:off x="2400" y="2832"/>
              <a:ext cx="298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Are regular expressions</a:t>
              </a:r>
            </a:p>
          </p:txBody>
        </p:sp>
      </p:grpSp>
      <p:sp>
        <p:nvSpPr>
          <p:cNvPr id="151563" name="Text Box 11"/>
          <p:cNvSpPr txBox="1">
            <a:spLocks noChangeArrowheads="1"/>
          </p:cNvSpPr>
          <p:nvPr/>
        </p:nvSpPr>
        <p:spPr bwMode="auto">
          <a:xfrm>
            <a:off x="0" y="914400"/>
            <a:ext cx="58213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Primitive regular expressions:</a:t>
            </a:r>
          </a:p>
        </p:txBody>
      </p:sp>
      <p:grpSp>
        <p:nvGrpSpPr>
          <p:cNvPr id="151565" name="Group 13"/>
          <p:cNvGrpSpPr>
            <a:grpSpLocks/>
          </p:cNvGrpSpPr>
          <p:nvPr/>
        </p:nvGrpSpPr>
        <p:grpSpPr bwMode="auto">
          <a:xfrm>
            <a:off x="0" y="2057400"/>
            <a:ext cx="7085013" cy="604838"/>
            <a:chOff x="96" y="1280"/>
            <a:chExt cx="4463" cy="381"/>
          </a:xfrm>
        </p:grpSpPr>
        <p:graphicFrame>
          <p:nvGraphicFramePr>
            <p:cNvPr id="151557" name="Object 5"/>
            <p:cNvGraphicFramePr>
              <a:graphicFrameLocks noChangeAspect="1"/>
            </p:cNvGraphicFramePr>
            <p:nvPr/>
          </p:nvGraphicFramePr>
          <p:xfrm>
            <a:off x="4320" y="1296"/>
            <a:ext cx="239" cy="3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646" name="Equation" r:id="rId7" imgW="380880" imgH="571320" progId="Equation.3">
                    <p:embed/>
                  </p:oleObj>
                </mc:Choice>
                <mc:Fallback>
                  <p:oleObj name="Equation" r:id="rId7" imgW="380880" imgH="571320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0" y="1296"/>
                          <a:ext cx="239" cy="36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1558" name="Object 6"/>
            <p:cNvGraphicFramePr>
              <a:graphicFrameLocks noChangeAspect="1"/>
            </p:cNvGraphicFramePr>
            <p:nvPr/>
          </p:nvGraphicFramePr>
          <p:xfrm>
            <a:off x="3400" y="1280"/>
            <a:ext cx="192" cy="3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647" name="Equation" r:id="rId9" imgW="304560" imgH="571320" progId="Equation.3">
                    <p:embed/>
                  </p:oleObj>
                </mc:Choice>
                <mc:Fallback>
                  <p:oleObj name="Equation" r:id="rId9" imgW="304560" imgH="571320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00" y="1280"/>
                          <a:ext cx="192" cy="36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1564" name="Text Box 12"/>
            <p:cNvSpPr txBox="1">
              <a:spLocks noChangeArrowheads="1"/>
            </p:cNvSpPr>
            <p:nvPr/>
          </p:nvSpPr>
          <p:spPr bwMode="auto">
            <a:xfrm>
              <a:off x="96" y="1296"/>
              <a:ext cx="4209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Given regular expressions       and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1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1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1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1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1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1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612D9-E5FB-498B-AA70-6A9DD805D4FC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Examples</a:t>
            </a:r>
          </a:p>
        </p:txBody>
      </p:sp>
      <p:graphicFrame>
        <p:nvGraphicFramePr>
          <p:cNvPr id="152580" name="Object 4"/>
          <p:cNvGraphicFramePr>
            <a:graphicFrameLocks noChangeAspect="1"/>
          </p:cNvGraphicFramePr>
          <p:nvPr/>
        </p:nvGraphicFramePr>
        <p:xfrm>
          <a:off x="5029200" y="1676400"/>
          <a:ext cx="37211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38" name="Equation" r:id="rId3" imgW="3720960" imgH="558720" progId="Equation.3">
                  <p:embed/>
                </p:oleObj>
              </mc:Choice>
              <mc:Fallback>
                <p:oleObj name="Equation" r:id="rId3" imgW="3720960" imgH="5587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1676400"/>
                        <a:ext cx="37211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2583" name="Text Box 7"/>
          <p:cNvSpPr txBox="1">
            <a:spLocks noChangeArrowheads="1"/>
          </p:cNvSpPr>
          <p:nvPr/>
        </p:nvSpPr>
        <p:spPr bwMode="auto">
          <a:xfrm>
            <a:off x="365125" y="1625600"/>
            <a:ext cx="4241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A regular expression:</a:t>
            </a:r>
          </a:p>
        </p:txBody>
      </p:sp>
      <p:grpSp>
        <p:nvGrpSpPr>
          <p:cNvPr id="152585" name="Group 9"/>
          <p:cNvGrpSpPr>
            <a:grpSpLocks/>
          </p:cNvGrpSpPr>
          <p:nvPr/>
        </p:nvGrpSpPr>
        <p:grpSpPr bwMode="auto">
          <a:xfrm>
            <a:off x="288925" y="3886200"/>
            <a:ext cx="7280275" cy="604838"/>
            <a:chOff x="182" y="2448"/>
            <a:chExt cx="4586" cy="381"/>
          </a:xfrm>
        </p:grpSpPr>
        <p:graphicFrame>
          <p:nvGraphicFramePr>
            <p:cNvPr id="152581" name="Object 5"/>
            <p:cNvGraphicFramePr>
              <a:graphicFrameLocks noChangeAspect="1"/>
            </p:cNvGraphicFramePr>
            <p:nvPr/>
          </p:nvGraphicFramePr>
          <p:xfrm>
            <a:off x="3696" y="2448"/>
            <a:ext cx="1072" cy="3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6639" name="Equation" r:id="rId5" imgW="1701720" imgH="558720" progId="Equation.3">
                    <p:embed/>
                  </p:oleObj>
                </mc:Choice>
                <mc:Fallback>
                  <p:oleObj name="Equation" r:id="rId5" imgW="1701720" imgH="558720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96" y="2448"/>
                          <a:ext cx="1072" cy="3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2584" name="Text Box 8"/>
            <p:cNvSpPr txBox="1">
              <a:spLocks noChangeArrowheads="1"/>
            </p:cNvSpPr>
            <p:nvPr/>
          </p:nvSpPr>
          <p:spPr bwMode="auto">
            <a:xfrm>
              <a:off x="182" y="2464"/>
              <a:ext cx="315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Not a regular expression: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2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2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FF9EE-E39F-466A-82F1-0A7EDA554070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Languages of Regular Expressions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         </a:t>
            </a:r>
          </a:p>
          <a:p>
            <a:r>
              <a:rPr lang="en-US" altLang="en-US"/>
              <a:t>        :   language of regular expression</a:t>
            </a:r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Example</a:t>
            </a:r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 </a:t>
            </a:r>
          </a:p>
        </p:txBody>
      </p:sp>
      <p:graphicFrame>
        <p:nvGraphicFramePr>
          <p:cNvPr id="153604" name="Object 4"/>
          <p:cNvGraphicFramePr>
            <a:graphicFrameLocks noChangeAspect="1"/>
          </p:cNvGraphicFramePr>
          <p:nvPr/>
        </p:nvGraphicFramePr>
        <p:xfrm>
          <a:off x="192088" y="1422400"/>
          <a:ext cx="88582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677" name="Equation" r:id="rId3" imgW="888840" imgH="558720" progId="Equation.3">
                  <p:embed/>
                </p:oleObj>
              </mc:Choice>
              <mc:Fallback>
                <p:oleObj name="Equation" r:id="rId3" imgW="888840" imgH="5587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88" y="1422400"/>
                        <a:ext cx="885825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05" name="Object 5"/>
          <p:cNvGraphicFramePr>
            <a:graphicFrameLocks noChangeAspect="1"/>
          </p:cNvGraphicFramePr>
          <p:nvPr/>
        </p:nvGraphicFramePr>
        <p:xfrm>
          <a:off x="7689850" y="1587500"/>
          <a:ext cx="252413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678" name="Equation" r:id="rId5" imgW="253800" imgH="291960" progId="Equation.3">
                  <p:embed/>
                </p:oleObj>
              </mc:Choice>
              <mc:Fallback>
                <p:oleObj name="Equation" r:id="rId5" imgW="253800" imgH="2919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89850" y="1587500"/>
                        <a:ext cx="252413" cy="29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06" name="Object 6"/>
          <p:cNvGraphicFramePr>
            <a:graphicFrameLocks noChangeAspect="1"/>
          </p:cNvGraphicFramePr>
          <p:nvPr/>
        </p:nvGraphicFramePr>
        <p:xfrm>
          <a:off x="361950" y="4013200"/>
          <a:ext cx="7964488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679" name="Equation" r:id="rId7" imgW="7962840" imgH="558720" progId="Equation.3">
                  <p:embed/>
                </p:oleObj>
              </mc:Choice>
              <mc:Fallback>
                <p:oleObj name="Equation" r:id="rId7" imgW="7962840" imgH="5587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950" y="4013200"/>
                        <a:ext cx="7964488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6C44-0C1C-4F0F-8A36-27BF5228BECD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Definition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  <a:p>
            <a:r>
              <a:rPr lang="en-US" altLang="en-US"/>
              <a:t>For primitive regular expressions:</a:t>
            </a:r>
          </a:p>
        </p:txBody>
      </p:sp>
      <p:graphicFrame>
        <p:nvGraphicFramePr>
          <p:cNvPr id="154628" name="Object 4"/>
          <p:cNvGraphicFramePr>
            <a:graphicFrameLocks noChangeAspect="1"/>
          </p:cNvGraphicFramePr>
          <p:nvPr/>
        </p:nvGraphicFramePr>
        <p:xfrm>
          <a:off x="3200400" y="2438400"/>
          <a:ext cx="2120900" cy="360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671" name="Equation" r:id="rId3" imgW="2120760" imgH="3606480" progId="Equation.3">
                  <p:embed/>
                </p:oleObj>
              </mc:Choice>
              <mc:Fallback>
                <p:oleObj name="Equation" r:id="rId3" imgW="2120760" imgH="3606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2438400"/>
                        <a:ext cx="2120900" cy="360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FC841-2664-408B-AB3D-8781BD647638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Definition (continued)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  <a:p>
            <a:r>
              <a:rPr lang="en-US" altLang="en-US"/>
              <a:t>For regular expressions       and</a:t>
            </a:r>
          </a:p>
          <a:p>
            <a:endParaRPr lang="en-US" altLang="en-US"/>
          </a:p>
          <a:p>
            <a:r>
              <a:rPr lang="en-US" altLang="en-US"/>
              <a:t>  </a:t>
            </a:r>
          </a:p>
        </p:txBody>
      </p:sp>
      <p:graphicFrame>
        <p:nvGraphicFramePr>
          <p:cNvPr id="155652" name="Object 4"/>
          <p:cNvGraphicFramePr>
            <a:graphicFrameLocks noChangeAspect="1"/>
          </p:cNvGraphicFramePr>
          <p:nvPr/>
        </p:nvGraphicFramePr>
        <p:xfrm>
          <a:off x="4953000" y="1371600"/>
          <a:ext cx="3048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70" name="Equation" r:id="rId3" imgW="304560" imgH="571320" progId="Equation.3">
                  <p:embed/>
                </p:oleObj>
              </mc:Choice>
              <mc:Fallback>
                <p:oleObj name="Equation" r:id="rId3" imgW="304560" imgH="5713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371600"/>
                        <a:ext cx="3048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5653" name="Object 5"/>
          <p:cNvGraphicFramePr>
            <a:graphicFrameLocks noChangeAspect="1"/>
          </p:cNvGraphicFramePr>
          <p:nvPr/>
        </p:nvGraphicFramePr>
        <p:xfrm>
          <a:off x="6477000" y="1371600"/>
          <a:ext cx="379413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71" name="Equation" r:id="rId5" imgW="380880" imgH="571320" progId="Equation.3">
                  <p:embed/>
                </p:oleObj>
              </mc:Choice>
              <mc:Fallback>
                <p:oleObj name="Equation" r:id="rId5" imgW="380880" imgH="5713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1371600"/>
                        <a:ext cx="379413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5654" name="Object 6"/>
          <p:cNvGraphicFramePr>
            <a:graphicFrameLocks noChangeAspect="1"/>
          </p:cNvGraphicFramePr>
          <p:nvPr/>
        </p:nvGraphicFramePr>
        <p:xfrm>
          <a:off x="1981200" y="2286000"/>
          <a:ext cx="49022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72" name="Equation" r:id="rId7" imgW="4902120" imgH="571320" progId="Equation.3">
                  <p:embed/>
                </p:oleObj>
              </mc:Choice>
              <mc:Fallback>
                <p:oleObj name="Equation" r:id="rId7" imgW="4902120" imgH="5713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286000"/>
                        <a:ext cx="49022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5656" name="Object 8"/>
          <p:cNvGraphicFramePr>
            <a:graphicFrameLocks noChangeAspect="1"/>
          </p:cNvGraphicFramePr>
          <p:nvPr/>
        </p:nvGraphicFramePr>
        <p:xfrm>
          <a:off x="2133600" y="3505200"/>
          <a:ext cx="42545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73" name="Equation" r:id="rId9" imgW="4254480" imgH="571320" progId="Equation.3">
                  <p:embed/>
                </p:oleObj>
              </mc:Choice>
              <mc:Fallback>
                <p:oleObj name="Equation" r:id="rId9" imgW="4254480" imgH="57132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505200"/>
                        <a:ext cx="42545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5657" name="Object 9"/>
          <p:cNvGraphicFramePr>
            <a:graphicFrameLocks noChangeAspect="1"/>
          </p:cNvGraphicFramePr>
          <p:nvPr/>
        </p:nvGraphicFramePr>
        <p:xfrm>
          <a:off x="2438400" y="4648200"/>
          <a:ext cx="33401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74" name="Equation" r:id="rId11" imgW="3340080" imgH="571320" progId="Equation.3">
                  <p:embed/>
                </p:oleObj>
              </mc:Choice>
              <mc:Fallback>
                <p:oleObj name="Equation" r:id="rId11" imgW="3340080" imgH="57132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648200"/>
                        <a:ext cx="33401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5658" name="Object 10"/>
          <p:cNvGraphicFramePr>
            <a:graphicFrameLocks noChangeAspect="1"/>
          </p:cNvGraphicFramePr>
          <p:nvPr/>
        </p:nvGraphicFramePr>
        <p:xfrm>
          <a:off x="2438400" y="5791200"/>
          <a:ext cx="27686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75" name="Equation" r:id="rId13" imgW="2768400" imgH="571320" progId="Equation.3">
                  <p:embed/>
                </p:oleObj>
              </mc:Choice>
              <mc:Fallback>
                <p:oleObj name="Equation" r:id="rId13" imgW="2768400" imgH="57132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5791200"/>
                        <a:ext cx="27686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5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5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5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5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5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5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5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5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lass">
  <a:themeElements>
    <a:clrScheme name="clas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Comic Sans MS" panose="030F0702030302020204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Comic Sans MS" panose="030F0702030302020204" pitchFamily="66" charset="0"/>
          </a:defRPr>
        </a:defPPr>
      </a:lstStyle>
    </a:lnDef>
  </a:objectDefaults>
  <a:extraClrSchemeLst>
    <a:extraClrScheme>
      <a:clrScheme name="clas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Office\Templates\class.pot</Template>
  <TotalTime>2521</TotalTime>
  <Words>358</Words>
  <Application>Microsoft Office PowerPoint</Application>
  <PresentationFormat>On-screen Show (4:3)</PresentationFormat>
  <Paragraphs>210</Paragraphs>
  <Slides>33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Comic Sans MS</vt:lpstr>
      <vt:lpstr>Times New Roman</vt:lpstr>
      <vt:lpstr>class</vt:lpstr>
      <vt:lpstr>Equation</vt:lpstr>
      <vt:lpstr>                      Regular Expressions and Lexical Analysis  </vt:lpstr>
      <vt:lpstr>Outline</vt:lpstr>
      <vt:lpstr>Regular Expressions</vt:lpstr>
      <vt:lpstr>Regular Expressions</vt:lpstr>
      <vt:lpstr>Recursive Definition</vt:lpstr>
      <vt:lpstr>Examples</vt:lpstr>
      <vt:lpstr>Languages of Regular Expressions</vt:lpstr>
      <vt:lpstr>Definition</vt:lpstr>
      <vt:lpstr>Definition (continued)</vt:lpstr>
      <vt:lpstr>Example</vt:lpstr>
      <vt:lpstr>Example</vt:lpstr>
      <vt:lpstr>Example</vt:lpstr>
      <vt:lpstr>Example</vt:lpstr>
      <vt:lpstr>Example</vt:lpstr>
      <vt:lpstr>PowerPoint Presentation</vt:lpstr>
      <vt:lpstr>Generalized Transition Graph</vt:lpstr>
      <vt:lpstr>PowerPoint Presentation</vt:lpstr>
      <vt:lpstr>PowerPoint Presentation</vt:lpstr>
      <vt:lpstr>PowerPoint Presentation</vt:lpstr>
      <vt:lpstr>PowerPoint Presentation</vt:lpstr>
      <vt:lpstr>In General</vt:lpstr>
      <vt:lpstr>More complex example</vt:lpstr>
      <vt:lpstr>PowerPoint Presentation</vt:lpstr>
      <vt:lpstr>Format of the Input File</vt:lpstr>
      <vt:lpstr>Toy example</vt:lpstr>
      <vt:lpstr>Toy example: run…</vt:lpstr>
      <vt:lpstr>Patterns</vt:lpstr>
      <vt:lpstr>Example</vt:lpstr>
      <vt:lpstr>Predefined Variables</vt:lpstr>
      <vt:lpstr>Read input from file</vt:lpstr>
      <vt:lpstr>Use lex</vt:lpstr>
      <vt:lpstr>Reference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Languages and Finite Automata</dc:title>
  <dc:creator>Costas Busch</dc:creator>
  <cp:lastModifiedBy>Morteza Zakeri</cp:lastModifiedBy>
  <cp:revision>613</cp:revision>
  <cp:lastPrinted>2000-09-14T14:50:03Z</cp:lastPrinted>
  <dcterms:created xsi:type="dcterms:W3CDTF">2000-08-31T01:12:33Z</dcterms:created>
  <dcterms:modified xsi:type="dcterms:W3CDTF">2018-02-24T06:21:42Z</dcterms:modified>
</cp:coreProperties>
</file>